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media1.mp4" ContentType="video/unknown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Shape 28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9" name="Shape 4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详细介绍：</a:t>
            </a:r>
          </a:p>
          <a:p>
            <a:pPr>
              <a:defRPr sz="1100"/>
            </a:pPr>
            <a:r>
              <a:t>1. app build gradle </a:t>
            </a:r>
            <a:r>
              <a:t>文件结构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粗略介绍：</a:t>
            </a:r>
          </a:p>
          <a:p>
            <a:pPr>
              <a:defRPr sz="1100"/>
            </a:pPr>
            <a:r>
              <a:t>1. proguard </a:t>
            </a:r>
            <a:r>
              <a:t>混淆配置</a:t>
            </a:r>
          </a:p>
          <a:p>
            <a:pPr>
              <a:defRPr sz="1100"/>
            </a:pPr>
            <a:r>
              <a:t>2. </a:t>
            </a:r>
            <a:r>
              <a:t>本地 </a:t>
            </a:r>
            <a:r>
              <a:t>local prop </a:t>
            </a:r>
            <a:r>
              <a:t>配置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9" name="Shape 5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小型测试是指单元测试，用于验证应用的行为，一次验证一个类。</a:t>
            </a:r>
          </a:p>
          <a:p>
            <a:pPr>
              <a:defRPr sz="1100"/>
            </a:pPr>
            <a:r>
              <a:t>中型测试是指集成测试，用于验证模块内堆栈级别之间的互动或相关模块之间的互动。</a:t>
            </a:r>
          </a:p>
          <a:p>
            <a:pPr>
              <a:defRPr sz="1100"/>
            </a:pPr>
            <a:r>
              <a:t>大型测试是指端到端测试，用于验证跨越了应用的多个模块的用户操作流程。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单击此处编辑标题"/>
          <p:cNvSpPr txBox="1"/>
          <p:nvPr>
            <p:ph type="title" hasCustomPrompt="1"/>
          </p:nvPr>
        </p:nvSpPr>
        <p:spPr>
          <a:xfrm>
            <a:off x="502412" y="1731660"/>
            <a:ext cx="8139179" cy="674376"/>
          </a:xfrm>
          <a:prstGeom prst="rect">
            <a:avLst/>
          </a:prstGeom>
        </p:spPr>
        <p:txBody>
          <a:bodyPr lIns="25400" tIns="25400" rIns="25400" bIns="25400" anchor="t"/>
          <a:lstStyle>
            <a:lvl1pPr algn="ctr">
              <a:defRPr b="0" spc="600" sz="4000"/>
            </a:lvl1pPr>
          </a:lstStyle>
          <a:p>
            <a:pPr/>
            <a:r>
              <a:t>单击此处编辑标题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502443" y="2674143"/>
            <a:ext cx="8139115" cy="601029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 spc="200"/>
            </a:lvl1pPr>
            <a:lvl2pPr marL="0" indent="342900" algn="ctr">
              <a:lnSpc>
                <a:spcPct val="100000"/>
              </a:lnSpc>
              <a:buSzTx/>
              <a:buFontTx/>
              <a:buNone/>
              <a:defRPr spc="200"/>
            </a:lvl2pPr>
            <a:lvl3pPr marL="0" indent="685800" algn="ctr">
              <a:lnSpc>
                <a:spcPct val="100000"/>
              </a:lnSpc>
              <a:buSzTx/>
              <a:buFontTx/>
              <a:buNone/>
              <a:defRPr spc="200"/>
            </a:lvl3pPr>
            <a:lvl4pPr marL="0" indent="1028700" algn="ctr">
              <a:lnSpc>
                <a:spcPct val="100000"/>
              </a:lnSpc>
              <a:buSzTx/>
              <a:buFontTx/>
              <a:buNone/>
              <a:defRPr spc="200"/>
            </a:lvl4pPr>
            <a:lvl5pPr marL="0" indent="1371600" algn="ctr">
              <a:lnSpc>
                <a:spcPct val="100000"/>
              </a:lnSpc>
              <a:buSzTx/>
              <a:buFontTx/>
              <a:buNone/>
              <a:defRPr spc="200"/>
            </a:lvl5pPr>
          </a:lstStyle>
          <a:p>
            <a:pPr/>
            <a:r>
              <a:t>单击此处编辑副标题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标题文本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lIns="91424" tIns="91424" rIns="91424" bIns="91424"/>
          <a:lstStyle>
            <a:lvl1pPr algn="ctr">
              <a:defRPr b="0" spc="0" sz="36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89" name="幻灯片编号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标题文本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lIns="91424" tIns="91424" rIns="91424" bIns="91424" anchor="t"/>
          <a:lstStyle>
            <a:lvl1pPr>
              <a:defRPr b="0" spc="0" sz="28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97" name="正文级别 1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 lIns="91424" tIns="91424" rIns="91424" bIns="91424"/>
          <a:lstStyle>
            <a:lvl1pPr marL="457200" indent="-3429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●"/>
              <a:defRPr spc="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1005114" indent="-408214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○"/>
              <a:defRPr spc="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462314" indent="-408214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■"/>
              <a:defRPr spc="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919514" indent="-408214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●"/>
              <a:defRPr spc="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376714" indent="-408214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○"/>
              <a:defRPr spc="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8" name="幻灯片编号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标题文本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lIns="91424" tIns="91424" rIns="91424" bIns="91424" anchor="t"/>
          <a:lstStyle>
            <a:lvl1pPr>
              <a:defRPr b="0" spc="0" sz="28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06" name="正文级别 1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 lIns="91424" tIns="91424" rIns="91424" bIns="91424"/>
          <a:lstStyle>
            <a:lvl1pPr marL="457200" indent="-3175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Char char="●"/>
              <a:defRPr spc="0" sz="14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65200" indent="-3556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Char char="○"/>
              <a:defRPr spc="0" sz="14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422400" indent="-3556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Char char="■"/>
              <a:defRPr spc="0" sz="14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79600" indent="-3556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Char char="●"/>
              <a:defRPr spc="0" sz="14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336800" indent="-3556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Char char="○"/>
              <a:defRPr spc="0" sz="14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7" name="Google Shape;23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457200" indent="-3175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Char char="●"/>
              <a:defRPr spc="0" sz="14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标题文本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lIns="91424" tIns="91424" rIns="91424" bIns="91424" anchor="t"/>
          <a:lstStyle>
            <a:lvl1pPr>
              <a:defRPr b="0" spc="0" sz="28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16" name="幻灯片编号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标题文本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lIns="91424" tIns="91424" rIns="91424" bIns="91424" anchor="b"/>
          <a:lstStyle>
            <a:lvl1pPr>
              <a:defRPr b="0" spc="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4" name="正文级别 1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 lIns="91424" tIns="91424" rIns="91424" bIns="91424"/>
          <a:lstStyle>
            <a:lvl1pPr marL="457200" indent="-3048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200"/>
              <a:buChar char="●"/>
              <a:defRPr spc="0" sz="12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indent="-3048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200"/>
              <a:buChar char="○"/>
              <a:defRPr spc="0" sz="12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indent="-3048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200"/>
              <a:buChar char="■"/>
              <a:defRPr spc="0" sz="12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indent="-3048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200"/>
              <a:buChar char="●"/>
              <a:defRPr spc="0" sz="12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indent="-3048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200"/>
              <a:buChar char="○"/>
              <a:defRPr spc="0" sz="12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5" name="幻灯片编号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标题文本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b="0" spc="0" sz="48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33" name="幻灯片编号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41" name="标题文本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lIns="91424" tIns="91424" rIns="91424" bIns="91424" anchor="b"/>
          <a:lstStyle>
            <a:lvl1pPr algn="ctr">
              <a:defRPr b="0" spc="0" sz="4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42" name="正文级别 1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 lIns="91424" tIns="91424" rIns="91424" bIns="91424"/>
          <a:lstStyle>
            <a:lvl1pPr marL="342900" indent="-2286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1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342900" indent="2540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1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342900" indent="7112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1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342900" indent="11684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1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342900" indent="16256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1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3" name="Google Shape;39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lIns="91424" tIns="91424" rIns="91424" bIns="91424" anchor="ctr"/>
          <a:lstStyle/>
          <a:p>
            <a:pPr marL="457200" indent="-3429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●"/>
              <a:defRPr spc="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44" name="幻灯片编号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正文级别 1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lIns="91424" tIns="91424" rIns="91424" bIns="91424" anchor="ctr"/>
          <a:lstStyle>
            <a:lvl1pPr marL="228600" indent="0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1005114" indent="-408214" defTabSz="914400">
              <a:lnSpc>
                <a:spcPct val="100000"/>
              </a:lnSpc>
              <a:spcBef>
                <a:spcPts val="0"/>
              </a:spcBef>
              <a:buSzPts val="1800"/>
              <a:buFontTx/>
              <a:buChar char="○"/>
              <a:defRPr spc="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462314" indent="-408214" defTabSz="914400">
              <a:lnSpc>
                <a:spcPct val="100000"/>
              </a:lnSpc>
              <a:spcBef>
                <a:spcPts val="0"/>
              </a:spcBef>
              <a:buSzPts val="1800"/>
              <a:buFontTx/>
              <a:buChar char="■"/>
              <a:defRPr spc="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919514" indent="-408214" defTabSz="914400">
              <a:lnSpc>
                <a:spcPct val="100000"/>
              </a:lnSpc>
              <a:spcBef>
                <a:spcPts val="0"/>
              </a:spcBef>
              <a:buSzPts val="1800"/>
              <a:buFontTx/>
              <a:buChar char="●"/>
              <a:defRPr spc="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376714" indent="-408214" defTabSz="914400">
              <a:lnSpc>
                <a:spcPct val="100000"/>
              </a:lnSpc>
              <a:spcBef>
                <a:spcPts val="0"/>
              </a:spcBef>
              <a:buSzPts val="1800"/>
              <a:buFontTx/>
              <a:buChar char="○"/>
              <a:defRPr spc="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2" name="幻灯片编号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lIns="91424" tIns="91424" rIns="91424" bIns="91424" anchor="b"/>
          <a:lstStyle>
            <a:lvl1pPr algn="ctr">
              <a:defRPr b="0" spc="0" sz="120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xx%</a:t>
            </a:r>
          </a:p>
        </p:txBody>
      </p:sp>
      <p:sp>
        <p:nvSpPr>
          <p:cNvPr id="160" name="正文级别 1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 lIns="91424" tIns="91424" rIns="91424" bIns="91424"/>
          <a:lstStyle>
            <a:lvl1pPr marL="457200" indent="-342900" algn="ctr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●"/>
              <a:defRPr spc="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1005114" indent="-408214" algn="ctr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○"/>
              <a:defRPr spc="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462314" indent="-408214" algn="ctr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■"/>
              <a:defRPr spc="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919514" indent="-408214" algn="ctr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●"/>
              <a:defRPr spc="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376714" indent="-408214" algn="ctr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○"/>
              <a:defRPr spc="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1" name="幻灯片编号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幻灯片编号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单击此处编辑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单击此处编辑标题</a:t>
            </a:r>
          </a:p>
        </p:txBody>
      </p:sp>
      <p:sp>
        <p:nvSpPr>
          <p:cNvPr id="21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单击此处编辑正文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标题文本"/>
          <p:cNvSpPr txBox="1"/>
          <p:nvPr>
            <p:ph type="title"/>
          </p:nvPr>
        </p:nvSpPr>
        <p:spPr>
          <a:xfrm>
            <a:off x="666750" y="862012"/>
            <a:ext cx="7810500" cy="1743001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b="0" spc="0"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76" name="正文级别 1…"/>
          <p:cNvSpPr txBox="1"/>
          <p:nvPr>
            <p:ph type="body" sz="quarter" idx="1"/>
          </p:nvPr>
        </p:nvSpPr>
        <p:spPr>
          <a:xfrm>
            <a:off x="666750" y="2652713"/>
            <a:ext cx="7810500" cy="5952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7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59;p15"/>
          <p:cNvSpPr/>
          <p:nvPr>
            <p:ph type="pic" idx="21"/>
          </p:nvPr>
        </p:nvSpPr>
        <p:spPr>
          <a:xfrm>
            <a:off x="1172238" y="252413"/>
            <a:ext cx="6801001" cy="32766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5" name="标题文本"/>
          <p:cNvSpPr txBox="1"/>
          <p:nvPr>
            <p:ph type="title"/>
          </p:nvPr>
        </p:nvSpPr>
        <p:spPr>
          <a:xfrm>
            <a:off x="238125" y="3567112"/>
            <a:ext cx="8667600" cy="752401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b="0" spc="0"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86" name="正文级别 1…"/>
          <p:cNvSpPr txBox="1"/>
          <p:nvPr>
            <p:ph type="body" sz="quarter" idx="1"/>
          </p:nvPr>
        </p:nvSpPr>
        <p:spPr>
          <a:xfrm>
            <a:off x="238125" y="4291012"/>
            <a:ext cx="8667600" cy="5952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7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标题文本"/>
          <p:cNvSpPr txBox="1"/>
          <p:nvPr>
            <p:ph type="title"/>
          </p:nvPr>
        </p:nvSpPr>
        <p:spPr>
          <a:xfrm>
            <a:off x="666750" y="1700213"/>
            <a:ext cx="7810500" cy="1743001"/>
          </a:xfrm>
          <a:prstGeom prst="rect">
            <a:avLst/>
          </a:prstGeom>
        </p:spPr>
        <p:txBody>
          <a:bodyPr lIns="19050" tIns="19050" rIns="19050" bIns="19050"/>
          <a:lstStyle>
            <a:lvl1pPr algn="ctr">
              <a:defRPr b="0" spc="0"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95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67;p17"/>
          <p:cNvSpPr/>
          <p:nvPr>
            <p:ph type="pic" sz="half" idx="21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3" name="标题文本"/>
          <p:cNvSpPr txBox="1"/>
          <p:nvPr>
            <p:ph type="title"/>
          </p:nvPr>
        </p:nvSpPr>
        <p:spPr>
          <a:xfrm>
            <a:off x="619125" y="357188"/>
            <a:ext cx="3833701" cy="2081100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b="0" spc="0"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04" name="正文级别 1…"/>
          <p:cNvSpPr txBox="1"/>
          <p:nvPr>
            <p:ph type="body" sz="quarter" idx="1"/>
          </p:nvPr>
        </p:nvSpPr>
        <p:spPr>
          <a:xfrm>
            <a:off x="619125" y="2447925"/>
            <a:ext cx="3833701" cy="21480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0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5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标题文本"/>
          <p:cNvSpPr txBox="1"/>
          <p:nvPr>
            <p:ph type="title"/>
          </p:nvPr>
        </p:nvSpPr>
        <p:spPr>
          <a:xfrm>
            <a:off x="633412" y="133350"/>
            <a:ext cx="7877101" cy="857400"/>
          </a:xfrm>
          <a:prstGeom prst="rect">
            <a:avLst/>
          </a:prstGeom>
        </p:spPr>
        <p:txBody>
          <a:bodyPr lIns="19050" tIns="19050" rIns="19050" bIns="19050"/>
          <a:lstStyle>
            <a:lvl1pPr algn="ctr">
              <a:defRPr b="0" spc="0"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13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标题文本"/>
          <p:cNvSpPr txBox="1"/>
          <p:nvPr>
            <p:ph type="title"/>
          </p:nvPr>
        </p:nvSpPr>
        <p:spPr>
          <a:xfrm>
            <a:off x="633412" y="133350"/>
            <a:ext cx="7877101" cy="857400"/>
          </a:xfrm>
          <a:prstGeom prst="rect">
            <a:avLst/>
          </a:prstGeom>
        </p:spPr>
        <p:txBody>
          <a:bodyPr lIns="19050" tIns="19050" rIns="19050" bIns="19050"/>
          <a:lstStyle>
            <a:lvl1pPr algn="ctr">
              <a:defRPr b="0" spc="0"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21" name="正文级别 1…"/>
          <p:cNvSpPr txBox="1"/>
          <p:nvPr>
            <p:ph type="body" idx="1"/>
          </p:nvPr>
        </p:nvSpPr>
        <p:spPr>
          <a:xfrm>
            <a:off x="633412" y="1181100"/>
            <a:ext cx="7877101" cy="3486001"/>
          </a:xfrm>
          <a:prstGeom prst="rect">
            <a:avLst/>
          </a:prstGeom>
        </p:spPr>
        <p:txBody>
          <a:bodyPr lIns="19050" tIns="19050" rIns="19050" bIns="19050" anchor="ctr"/>
          <a:lstStyle>
            <a:lvl1pPr marL="4572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2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79;p20"/>
          <p:cNvSpPr/>
          <p:nvPr>
            <p:ph type="pic" sz="half" idx="21"/>
          </p:nvPr>
        </p:nvSpPr>
        <p:spPr>
          <a:xfrm>
            <a:off x="4938712" y="1181100"/>
            <a:ext cx="3571801" cy="348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0" name="标题文本"/>
          <p:cNvSpPr txBox="1"/>
          <p:nvPr>
            <p:ph type="title"/>
          </p:nvPr>
        </p:nvSpPr>
        <p:spPr>
          <a:xfrm>
            <a:off x="633412" y="133350"/>
            <a:ext cx="7877101" cy="857400"/>
          </a:xfrm>
          <a:prstGeom prst="rect">
            <a:avLst/>
          </a:prstGeom>
        </p:spPr>
        <p:txBody>
          <a:bodyPr lIns="19050" tIns="19050" rIns="19050" bIns="19050"/>
          <a:lstStyle>
            <a:lvl1pPr algn="ctr">
              <a:defRPr b="0" spc="0"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31" name="正文级别 1…"/>
          <p:cNvSpPr txBox="1"/>
          <p:nvPr>
            <p:ph type="body" sz="half" idx="1"/>
          </p:nvPr>
        </p:nvSpPr>
        <p:spPr>
          <a:xfrm>
            <a:off x="633412" y="1181100"/>
            <a:ext cx="3833702" cy="3486001"/>
          </a:xfrm>
          <a:prstGeom prst="rect">
            <a:avLst/>
          </a:prstGeom>
        </p:spPr>
        <p:txBody>
          <a:bodyPr lIns="19050" tIns="19050" rIns="19050" bIns="19050" anchor="ctr"/>
          <a:lstStyle>
            <a:lvl1pPr marL="457200" indent="-342900" defTabSz="9144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defRPr spc="0" sz="1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342900" defTabSz="9144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defRPr spc="0" sz="1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342900" defTabSz="9144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defRPr spc="0" sz="1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342900" defTabSz="9144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defRPr spc="0" sz="1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342900" defTabSz="9144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defRPr spc="0" sz="14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2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正文级别 1…"/>
          <p:cNvSpPr txBox="1"/>
          <p:nvPr>
            <p:ph type="body" idx="1"/>
          </p:nvPr>
        </p:nvSpPr>
        <p:spPr>
          <a:xfrm>
            <a:off x="633412" y="666750"/>
            <a:ext cx="7877101" cy="3810000"/>
          </a:xfrm>
          <a:prstGeom prst="rect">
            <a:avLst/>
          </a:prstGeom>
        </p:spPr>
        <p:txBody>
          <a:bodyPr lIns="19050" tIns="19050" rIns="19050" bIns="19050" anchor="ctr"/>
          <a:lstStyle>
            <a:lvl1pPr marL="4572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0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87;p22"/>
          <p:cNvSpPr/>
          <p:nvPr>
            <p:ph type="pic" sz="quarter" idx="21"/>
          </p:nvPr>
        </p:nvSpPr>
        <p:spPr>
          <a:xfrm>
            <a:off x="5910262" y="2643188"/>
            <a:ext cx="2776501" cy="2081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8" name="Google Shape;88;p22"/>
          <p:cNvSpPr/>
          <p:nvPr>
            <p:ph type="pic" sz="quarter" idx="22"/>
          </p:nvPr>
        </p:nvSpPr>
        <p:spPr>
          <a:xfrm>
            <a:off x="5910262" y="423862"/>
            <a:ext cx="2776501" cy="2081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9" name="Google Shape;89;p22"/>
          <p:cNvSpPr/>
          <p:nvPr>
            <p:ph type="pic" idx="23"/>
          </p:nvPr>
        </p:nvSpPr>
        <p:spPr>
          <a:xfrm>
            <a:off x="452437" y="423862"/>
            <a:ext cx="5315101" cy="4300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0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正文级别 1…"/>
          <p:cNvSpPr txBox="1"/>
          <p:nvPr>
            <p:ph type="body" sz="quarter" idx="1"/>
          </p:nvPr>
        </p:nvSpPr>
        <p:spPr>
          <a:xfrm>
            <a:off x="895350" y="3357562"/>
            <a:ext cx="7358100" cy="2196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i="1" spc="0" sz="1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2640" indent="-167640" algn="ctr" defTabSz="914400">
              <a:lnSpc>
                <a:spcPct val="100000"/>
              </a:lnSpc>
              <a:spcBef>
                <a:spcPts val="0"/>
              </a:spcBef>
              <a:buSzPts val="1200"/>
              <a:buFontTx/>
              <a:defRPr i="1" spc="0"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9839" indent="-167639" algn="ctr" defTabSz="914400">
              <a:lnSpc>
                <a:spcPct val="100000"/>
              </a:lnSpc>
              <a:spcBef>
                <a:spcPts val="0"/>
              </a:spcBef>
              <a:buSzPts val="1200"/>
              <a:buFontTx/>
              <a:defRPr i="1" spc="0"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17039" indent="-167639" algn="ctr" defTabSz="914400">
              <a:lnSpc>
                <a:spcPct val="100000"/>
              </a:lnSpc>
              <a:spcBef>
                <a:spcPts val="0"/>
              </a:spcBef>
              <a:buSzPts val="1200"/>
              <a:buFontTx/>
              <a:defRPr i="1" spc="0"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74239" indent="-167639" algn="ctr" defTabSz="914400">
              <a:lnSpc>
                <a:spcPct val="100000"/>
              </a:lnSpc>
              <a:spcBef>
                <a:spcPts val="0"/>
              </a:spcBef>
              <a:buSzPts val="1200"/>
              <a:buFontTx/>
              <a:defRPr i="1" spc="0" sz="1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58" name="Google Shape;93;p23"/>
          <p:cNvSpPr txBox="1"/>
          <p:nvPr>
            <p:ph type="body" sz="quarter" idx="21"/>
          </p:nvPr>
        </p:nvSpPr>
        <p:spPr>
          <a:xfrm>
            <a:off x="895350" y="2255043"/>
            <a:ext cx="7358099" cy="357301"/>
          </a:xfrm>
          <a:prstGeom prst="rect">
            <a:avLst/>
          </a:prstGeom>
        </p:spPr>
        <p:txBody>
          <a:bodyPr lIns="19050" tIns="19050" rIns="19050" bIns="19050" anchor="ctr"/>
          <a:lstStyle/>
          <a:p>
            <a:pPr marL="228600" indent="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59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单击此处编辑标题"/>
          <p:cNvSpPr txBox="1"/>
          <p:nvPr>
            <p:ph type="title" hasCustomPrompt="1"/>
          </p:nvPr>
        </p:nvSpPr>
        <p:spPr>
          <a:xfrm>
            <a:off x="630078" y="545783"/>
            <a:ext cx="2948941" cy="83629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/>
            <a:r>
              <a:t>单击此处编辑标题</a:t>
            </a:r>
          </a:p>
        </p:txBody>
      </p:sp>
      <p:sp>
        <p:nvSpPr>
          <p:cNvPr id="30" name="正文级别 1…"/>
          <p:cNvSpPr txBox="1"/>
          <p:nvPr>
            <p:ph type="body" sz="half" idx="1" hasCustomPrompt="1"/>
          </p:nvPr>
        </p:nvSpPr>
        <p:spPr>
          <a:xfrm>
            <a:off x="3853815" y="545783"/>
            <a:ext cx="4629151" cy="4052412"/>
          </a:xfrm>
          <a:prstGeom prst="rect">
            <a:avLst/>
          </a:prstGeom>
        </p:spPr>
        <p:txBody>
          <a:bodyPr/>
          <a:lstStyle>
            <a:lvl2pPr marL="0" indent="342900">
              <a:buSzTx/>
              <a:buNone/>
            </a:lvl2pPr>
          </a:lstStyle>
          <a:p>
            <a:pPr/>
            <a:r>
              <a:t>单击此处编辑正文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1" name="文本占位符 6"/>
          <p:cNvSpPr/>
          <p:nvPr>
            <p:ph type="body" sz="quarter" idx="21" hasCustomPrompt="1"/>
          </p:nvPr>
        </p:nvSpPr>
        <p:spPr>
          <a:xfrm>
            <a:off x="630078" y="1679733"/>
            <a:ext cx="2948941" cy="2918937"/>
          </a:xfrm>
          <a:prstGeom prst="rect">
            <a:avLst/>
          </a:prstGeom>
        </p:spPr>
        <p:txBody>
          <a:bodyPr/>
          <a:lstStyle>
            <a:lvl1pPr marL="257175" indent="-257175">
              <a:defRPr spc="100"/>
            </a:lvl1pPr>
          </a:lstStyle>
          <a:p>
            <a:pPr/>
            <a:r>
              <a:t>单击此处编辑正文
单击此处编辑正文
单击此处编辑正文
单击此处编辑正文
单击此处编辑正文</a:t>
            </a:r>
          </a:p>
        </p:txBody>
      </p:sp>
      <p:sp>
        <p:nvSpPr>
          <p:cNvPr id="3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96;p24"/>
          <p:cNvSpPr/>
          <p:nvPr>
            <p:ph type="pic" idx="2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7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文本"/>
          <p:cNvSpPr txBox="1"/>
          <p:nvPr>
            <p:ph type="title"/>
          </p:nvPr>
        </p:nvSpPr>
        <p:spPr>
          <a:xfrm>
            <a:off x="502443" y="4203858"/>
            <a:ext cx="8139115" cy="4186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idx="1"/>
          </p:nvPr>
        </p:nvSpPr>
        <p:spPr>
          <a:xfrm>
            <a:off x="502443" y="481012"/>
            <a:ext cx="8139115" cy="3417096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404040"/>
                </a:solidFill>
              </a:defRPr>
            </a:lvl1pPr>
            <a:lvl2pPr marL="0" indent="342900" defTabSz="914400">
              <a:buSzTx/>
              <a:buNone/>
              <a:defRPr>
                <a:solidFill>
                  <a:srgbClr val="404040"/>
                </a:solidFill>
              </a:defRPr>
            </a:lvl2pPr>
            <a:lvl3pPr defTabSz="914400">
              <a:defRPr>
                <a:solidFill>
                  <a:srgbClr val="404040"/>
                </a:solidFill>
              </a:defRPr>
            </a:lvl3pPr>
            <a:lvl4pPr defTabSz="914400">
              <a:defRPr>
                <a:solidFill>
                  <a:srgbClr val="404040"/>
                </a:solidFill>
              </a:defRPr>
            </a:lvl4pPr>
            <a:lvl5pPr defTabSz="914400">
              <a:defRPr>
                <a:solidFill>
                  <a:srgbClr val="404040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正文级别 1…"/>
          <p:cNvSpPr txBox="1"/>
          <p:nvPr>
            <p:ph type="body" idx="1" hasCustomPrompt="1"/>
          </p:nvPr>
        </p:nvSpPr>
        <p:spPr>
          <a:xfrm>
            <a:off x="0" y="0"/>
            <a:ext cx="9147334" cy="5151121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404040"/>
                </a:solidFill>
              </a:defRPr>
            </a:lvl1pPr>
            <a:lvl2pPr marL="0" indent="342900" defTabSz="914400">
              <a:buSzTx/>
              <a:buNone/>
              <a:defRPr>
                <a:solidFill>
                  <a:srgbClr val="404040"/>
                </a:solidFill>
              </a:defRPr>
            </a:lvl2pPr>
            <a:lvl3pPr defTabSz="914400">
              <a:defRPr>
                <a:solidFill>
                  <a:srgbClr val="404040"/>
                </a:solidFill>
              </a:defRPr>
            </a:lvl3pPr>
            <a:lvl4pPr defTabSz="914400">
              <a:defRPr>
                <a:solidFill>
                  <a:srgbClr val="404040"/>
                </a:solidFill>
              </a:defRPr>
            </a:lvl4pPr>
            <a:lvl5pPr defTabSz="914400">
              <a:defRPr>
                <a:solidFill>
                  <a:srgbClr val="404040"/>
                </a:solidFill>
              </a:defRPr>
            </a:lvl5pPr>
          </a:lstStyle>
          <a:p>
            <a:pPr/>
            <a:r>
              <a:t>单击此处编辑正文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正文级别 1…"/>
          <p:cNvSpPr txBox="1"/>
          <p:nvPr>
            <p:ph type="body" sz="half" idx="1" hasCustomPrompt="1"/>
          </p:nvPr>
        </p:nvSpPr>
        <p:spPr>
          <a:xfrm>
            <a:off x="350995" y="423862"/>
            <a:ext cx="4050031" cy="4295776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404040"/>
                </a:solidFill>
              </a:defRPr>
            </a:lvl1pPr>
            <a:lvl2pPr defTabSz="914400">
              <a:defRPr>
                <a:solidFill>
                  <a:srgbClr val="404040"/>
                </a:solidFill>
              </a:defRPr>
            </a:lvl2pPr>
            <a:lvl3pPr defTabSz="914400">
              <a:defRPr>
                <a:solidFill>
                  <a:srgbClr val="404040"/>
                </a:solidFill>
              </a:defRPr>
            </a:lvl3pPr>
            <a:lvl4pPr defTabSz="914400">
              <a:defRPr>
                <a:solidFill>
                  <a:srgbClr val="404040"/>
                </a:solidFill>
              </a:defRPr>
            </a:lvl4pPr>
            <a:lvl5pPr defTabSz="914400">
              <a:defRPr>
                <a:solidFill>
                  <a:srgbClr val="404040"/>
                </a:solidFill>
              </a:defRPr>
            </a:lvl5pPr>
          </a:lstStyle>
          <a:p>
            <a:pPr/>
            <a:r>
              <a:t>单击此处编辑正文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单击此处编辑标题"/>
          <p:cNvSpPr txBox="1"/>
          <p:nvPr>
            <p:ph type="title" hasCustomPrompt="1"/>
          </p:nvPr>
        </p:nvSpPr>
        <p:spPr>
          <a:xfrm>
            <a:off x="502412" y="467693"/>
            <a:ext cx="8139179" cy="674376"/>
          </a:xfrm>
          <a:prstGeom prst="rect">
            <a:avLst/>
          </a:prstGeom>
        </p:spPr>
        <p:txBody>
          <a:bodyPr lIns="25400" tIns="25400" rIns="25400" bIns="25400"/>
          <a:lstStyle>
            <a:lvl1pPr algn="ctr">
              <a:defRPr b="0" spc="600"/>
            </a:lvl1pPr>
          </a:lstStyle>
          <a:p>
            <a:pPr/>
            <a:r>
              <a:t>单击此处编辑标题</a:t>
            </a:r>
          </a:p>
        </p:txBody>
      </p:sp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文本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lIns="91424" tIns="91424" rIns="91424" bIns="91424" anchor="b"/>
          <a:lstStyle>
            <a:lvl1pPr algn="ctr">
              <a:defRPr b="0" spc="0" sz="5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80" name="正文级别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 lIns="91424" tIns="91424" rIns="91424" bIns="91424"/>
          <a:lstStyle>
            <a:lvl1pPr marL="342900" indent="-2286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8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342900" indent="2540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8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342900" indent="7112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8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342900" indent="11684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8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342900" indent="16256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 sz="28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单击此处编辑标题"/>
          <p:cNvSpPr txBox="1"/>
          <p:nvPr>
            <p:ph type="title" hasCustomPrompt="1"/>
          </p:nvPr>
        </p:nvSpPr>
        <p:spPr>
          <a:xfrm>
            <a:off x="502412" y="435918"/>
            <a:ext cx="8139179" cy="4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/>
            <a:r>
              <a:t>单击此处编辑标题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502443" y="1131094"/>
            <a:ext cx="8139115" cy="356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单击此处编辑正文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8251674" y="4765604"/>
            <a:ext cx="231277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r">
              <a:defRPr sz="900">
                <a:solidFill>
                  <a:srgbClr val="888888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200" strike="noStrike" sz="24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200" strike="noStrike" sz="24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200" strike="noStrike" sz="24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200" strike="noStrike" sz="24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200" strike="noStrike" sz="24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200" strike="noStrike" sz="24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200" strike="noStrike" sz="24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200" strike="noStrike" sz="24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200" strike="noStrike" sz="24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9pPr>
    </p:titleStyle>
    <p:bodyStyle>
      <a:lvl1pPr marL="171450" marR="0" indent="-171450" algn="l" defTabSz="6858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150" strike="noStrike" sz="18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514350" marR="0" indent="-171450" algn="l" defTabSz="6858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150" strike="noStrike" sz="18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857250" marR="0" indent="-171450" algn="l" defTabSz="6858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150" strike="noStrike" sz="18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1200150" marR="0" indent="-171450" algn="l" defTabSz="6858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150" strike="noStrike" sz="18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1543050" marR="0" indent="-171450" algn="l" defTabSz="6858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150" strike="noStrike" sz="18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1951892" marR="0" indent="-237392" algn="l" defTabSz="6858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150" strike="noStrike" sz="18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2294792" marR="0" indent="-237392" algn="l" defTabSz="6858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150" strike="noStrike" sz="18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2637692" marR="0" indent="-237392" algn="l" defTabSz="6858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150" strike="noStrike" sz="18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2980592" marR="0" indent="-237392" algn="l" defTabSz="6858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150" strike="noStrike" sz="1800" u="none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hyperlink" Target="https://developer.android.com/" TargetMode="External"/><Relationship Id="rId4" Type="http://schemas.openxmlformats.org/officeDocument/2006/relationships/hyperlink" Target="https://source.android.com/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hyperlink" Target="https://developer.android.com/studio/install" TargetMode="External"/><Relationship Id="rId4" Type="http://schemas.openxmlformats.org/officeDocument/2006/relationships/video" Target="../media/media1.mp4"/><Relationship Id="rId5" Type="http://schemas.microsoft.com/office/2007/relationships/media" Target="../media/media1.mp4"/><Relationship Id="rId6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1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1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1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1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1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1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1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hyperlink" Target="https://developer.android.com/studio/run/oem-usb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1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1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1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2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2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2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2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2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25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2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Relationship Id="rId4" Type="http://schemas.openxmlformats.org/officeDocument/2006/relationships/image" Target="../media/image27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hyperlink" Target="https://source.android.com/setup/start/build-numbers" TargetMode="Externa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.jpe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hyperlink" Target="https://developer.android.com/studio/command-line/adb" TargetMode="Externa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2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hyperlink" Target="191250022@smail.nju.edu.cn" TargetMode="Externa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29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32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Relationship Id="rId4" Type="http://schemas.openxmlformats.org/officeDocument/2006/relationships/image" Target="../media/image3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34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35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hyperlink" Target="https://developer.android.com/training/testing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.jpe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hyperlink" Target="https://git.seveas.net/" TargetMode="External"/><Relationship Id="rId4" Type="http://schemas.openxmlformats.org/officeDocument/2006/relationships/hyperlink" Target="https://git-scm.com/book/zh/v2" TargetMode="Externa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.jpe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36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37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38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3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40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Relationship Id="rId3" Type="http://schemas.openxmlformats.org/officeDocument/2006/relationships/hyperlink" Target="https://developer.android.google.cn/" TargetMode="External"/><Relationship Id="rId4" Type="http://schemas.openxmlformats.org/officeDocument/2006/relationships/hyperlink" Target="https://developer.android.google.cn/reference/packages" TargetMode="Externa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104;p26" descr="Google Shape;104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Google Shape;105;p26"/>
          <p:cNvSpPr txBox="1"/>
          <p:nvPr/>
        </p:nvSpPr>
        <p:spPr>
          <a:xfrm>
            <a:off x="407200" y="2049800"/>
            <a:ext cx="525870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36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课程说明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Google Shape;125;p29"/>
          <p:cNvSpPr txBox="1"/>
          <p:nvPr/>
        </p:nvSpPr>
        <p:spPr>
          <a:xfrm>
            <a:off x="518425" y="1125074"/>
            <a:ext cx="6948900" cy="1585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Android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Developer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Android Source</a:t>
            </a:r>
          </a:p>
        </p:txBody>
      </p:sp>
      <p:sp>
        <p:nvSpPr>
          <p:cNvPr id="318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开发常用到的在线资源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118;p28" descr="Google Shape;118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Google Shape;119;p28"/>
          <p:cNvSpPr txBox="1"/>
          <p:nvPr/>
        </p:nvSpPr>
        <p:spPr>
          <a:xfrm>
            <a:off x="645265" y="1969541"/>
            <a:ext cx="810981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Studio </a:t>
            </a:r>
            <a:r>
              <a:t>简介以及安装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Google Shape;132;p30"/>
          <p:cNvSpPr txBox="1"/>
          <p:nvPr/>
        </p:nvSpPr>
        <p:spPr>
          <a:xfrm>
            <a:off x="520611" y="516146"/>
            <a:ext cx="228042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Studio</a:t>
            </a:r>
          </a:p>
        </p:txBody>
      </p:sp>
      <p:sp>
        <p:nvSpPr>
          <p:cNvPr id="325" name="Google Shape;134;p30"/>
          <p:cNvSpPr txBox="1"/>
          <p:nvPr/>
        </p:nvSpPr>
        <p:spPr>
          <a:xfrm>
            <a:off x="520611" y="1121882"/>
            <a:ext cx="4766168" cy="3785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Android</a:t>
            </a:r>
            <a:r>
              <a:t> </a:t>
            </a:r>
            <a:r>
              <a:t>App</a:t>
            </a:r>
            <a:r>
              <a:t> 梦工厂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Google </a:t>
            </a:r>
            <a:r>
              <a:t>基于 </a:t>
            </a:r>
            <a:r>
              <a:t>IDEA </a:t>
            </a:r>
            <a:r>
              <a:t>开发的、面向 </a:t>
            </a:r>
            <a:r>
              <a:t>App </a:t>
            </a:r>
            <a:r>
              <a:t>开发者的 </a:t>
            </a:r>
            <a:r>
              <a:t>IDE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提供完善的 </a:t>
            </a:r>
            <a:r>
              <a:t>App </a:t>
            </a:r>
            <a:r>
              <a:t>开发、构建、测试流程，以及良好的可视化体验</a:t>
            </a:r>
          </a:p>
        </p:txBody>
      </p:sp>
      <p:pic>
        <p:nvPicPr>
          <p:cNvPr id="326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1261" y="1609580"/>
            <a:ext cx="1965127" cy="19211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Google Shape;132;p30"/>
          <p:cNvSpPr txBox="1"/>
          <p:nvPr/>
        </p:nvSpPr>
        <p:spPr>
          <a:xfrm>
            <a:off x="520611" y="516146"/>
            <a:ext cx="228042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Studio</a:t>
            </a:r>
          </a:p>
        </p:txBody>
      </p:sp>
      <p:sp>
        <p:nvSpPr>
          <p:cNvPr id="330" name="Google Shape;134;p30"/>
          <p:cNvSpPr txBox="1"/>
          <p:nvPr/>
        </p:nvSpPr>
        <p:spPr>
          <a:xfrm>
            <a:off x="520664" y="1112327"/>
            <a:ext cx="3273874" cy="186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闲言少叙，上手安装一个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Android Studio</a:t>
            </a:r>
            <a:r>
              <a:t> </a:t>
            </a:r>
            <a:r>
              <a:t>吧～</a:t>
            </a:r>
          </a:p>
        </p:txBody>
      </p:sp>
      <p:pic>
        <p:nvPicPr>
          <p:cNvPr id="331" name="studio-install-mac" descr="studio-install-mac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517014" y="1147905"/>
            <a:ext cx="5486401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3" fill="hold"/>
                                        <p:tgtEl>
                                          <p:spTgt spid="3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50000">
                <p:cTn id="7" fill="hold" display="0">
                  <p:stCondLst>
                    <p:cond delay="indefinite"/>
                  </p:stCondLst>
                </p:cTn>
                <p:tgtEl>
                  <p:spTgt spid="33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3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3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131;p30" descr="Google Shape;131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Google Shape;132;p30"/>
          <p:cNvSpPr txBox="1"/>
          <p:nvPr/>
        </p:nvSpPr>
        <p:spPr>
          <a:xfrm>
            <a:off x="520611" y="516146"/>
            <a:ext cx="228042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Studio</a:t>
            </a:r>
          </a:p>
        </p:txBody>
      </p:sp>
      <p:sp>
        <p:nvSpPr>
          <p:cNvPr id="335" name="Google Shape;134;p30"/>
          <p:cNvSpPr txBox="1"/>
          <p:nvPr/>
        </p:nvSpPr>
        <p:spPr>
          <a:xfrm>
            <a:off x="520664" y="1112327"/>
            <a:ext cx="3273874" cy="116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安装</a:t>
            </a:r>
            <a:r>
              <a:t> android sdk</a:t>
            </a:r>
          </a:p>
        </p:txBody>
      </p:sp>
      <p:pic>
        <p:nvPicPr>
          <p:cNvPr id="336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94602" y="780917"/>
            <a:ext cx="4458199" cy="38349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295;p50" descr="Google Shape;295;p5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Google Shape;296;p50"/>
          <p:cNvSpPr txBox="1"/>
          <p:nvPr/>
        </p:nvSpPr>
        <p:spPr>
          <a:xfrm>
            <a:off x="644525" y="1952855"/>
            <a:ext cx="4788300" cy="583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Hello </a:t>
            </a:r>
            <a:r>
              <a:t>Android </a:t>
            </a:r>
            <a:r>
              <a:t>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01;p51" descr="Google Shape;301;p5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Google Shape;302;p51"/>
          <p:cNvSpPr txBox="1"/>
          <p:nvPr/>
        </p:nvSpPr>
        <p:spPr>
          <a:xfrm>
            <a:off x="520664" y="477452"/>
            <a:ext cx="25638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创建一个新的工程</a:t>
            </a:r>
          </a:p>
        </p:txBody>
      </p:sp>
      <p:pic>
        <p:nvPicPr>
          <p:cNvPr id="343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6323" y="938773"/>
            <a:ext cx="5143534" cy="3723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01;p51" descr="Google Shape;301;p5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-23667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Google Shape;302;p51"/>
          <p:cNvSpPr txBox="1"/>
          <p:nvPr/>
        </p:nvSpPr>
        <p:spPr>
          <a:xfrm>
            <a:off x="520664" y="477452"/>
            <a:ext cx="25638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创建一个新的工程</a:t>
            </a:r>
          </a:p>
        </p:txBody>
      </p:sp>
      <p:pic>
        <p:nvPicPr>
          <p:cNvPr id="347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7991" y="1001884"/>
            <a:ext cx="5419641" cy="3928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01;p51" descr="Google Shape;301;p5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-23667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Google Shape;302;p51"/>
          <p:cNvSpPr txBox="1"/>
          <p:nvPr/>
        </p:nvSpPr>
        <p:spPr>
          <a:xfrm>
            <a:off x="520664" y="477452"/>
            <a:ext cx="25638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创建一个新的工程</a:t>
            </a:r>
          </a:p>
        </p:txBody>
      </p:sp>
      <p:pic>
        <p:nvPicPr>
          <p:cNvPr id="351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8544" y="883573"/>
            <a:ext cx="7068593" cy="41355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480;p74" descr="Google Shape;480;p7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Google Shape;481;p74"/>
          <p:cNvSpPr txBox="1"/>
          <p:nvPr/>
        </p:nvSpPr>
        <p:spPr>
          <a:xfrm>
            <a:off x="518424" y="1125074"/>
            <a:ext cx="7852800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lvl1pPr>
          </a:lstStyle>
          <a:p>
            <a:pPr/>
            <a:r>
              <a:t>最快捷的运行方式</a:t>
            </a:r>
          </a:p>
        </p:txBody>
      </p:sp>
      <p:sp>
        <p:nvSpPr>
          <p:cNvPr id="355" name="Google Shape;482;p74"/>
          <p:cNvSpPr txBox="1"/>
          <p:nvPr/>
        </p:nvSpPr>
        <p:spPr>
          <a:xfrm>
            <a:off x="520612" y="482659"/>
            <a:ext cx="490016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运行App</a:t>
            </a:r>
            <a:r>
              <a:t>——模拟器（初学者推荐）</a:t>
            </a:r>
          </a:p>
        </p:txBody>
      </p:sp>
      <p:pic>
        <p:nvPicPr>
          <p:cNvPr id="356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5546" y="2190456"/>
            <a:ext cx="6232679" cy="159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111;p27" descr="Google Shape;111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Google Shape;112;p27"/>
          <p:cNvSpPr txBox="1"/>
          <p:nvPr/>
        </p:nvSpPr>
        <p:spPr>
          <a:xfrm>
            <a:off x="518425" y="1125074"/>
            <a:ext cx="6948900" cy="4320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了解基本的 </a:t>
            </a:r>
            <a:r>
              <a:t>java / kotlin </a:t>
            </a:r>
            <a:r>
              <a:t>编程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有一定的操作系统基础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了解基本的网络运行原理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了解基本的 </a:t>
            </a:r>
            <a:r>
              <a:t>git </a:t>
            </a:r>
            <a:r>
              <a:t>使用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拥有好奇心和毅力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一台笔记本</a:t>
            </a:r>
          </a:p>
        </p:txBody>
      </p:sp>
      <p:sp>
        <p:nvSpPr>
          <p:cNvPr id="288" name="Google Shape;113;p27"/>
          <p:cNvSpPr txBox="1"/>
          <p:nvPr/>
        </p:nvSpPr>
        <p:spPr>
          <a:xfrm>
            <a:off x="520612" y="544985"/>
            <a:ext cx="35196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学习这门课，我需要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480;p74" descr="Google Shape;480;p7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Google Shape;482;p74"/>
          <p:cNvSpPr txBox="1"/>
          <p:nvPr/>
        </p:nvSpPr>
        <p:spPr>
          <a:xfrm>
            <a:off x="520612" y="482659"/>
            <a:ext cx="49669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运行App</a:t>
            </a:r>
            <a:r>
              <a:t>——模拟器（初学者推荐）</a:t>
            </a:r>
          </a:p>
        </p:txBody>
      </p:sp>
      <p:pic>
        <p:nvPicPr>
          <p:cNvPr id="360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16080" y="1033890"/>
            <a:ext cx="4318881" cy="37836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480;p74" descr="Google Shape;480;p7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Google Shape;482;p74"/>
          <p:cNvSpPr txBox="1"/>
          <p:nvPr/>
        </p:nvSpPr>
        <p:spPr>
          <a:xfrm>
            <a:off x="520612" y="482659"/>
            <a:ext cx="49790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运行App</a:t>
            </a:r>
            <a:r>
              <a:t>——模拟器（初学者推荐）</a:t>
            </a:r>
          </a:p>
        </p:txBody>
      </p:sp>
      <p:pic>
        <p:nvPicPr>
          <p:cNvPr id="364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3515" y="997228"/>
            <a:ext cx="6284009" cy="3761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480;p74" descr="Google Shape;480;p7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Google Shape;482;p74"/>
          <p:cNvSpPr txBox="1"/>
          <p:nvPr/>
        </p:nvSpPr>
        <p:spPr>
          <a:xfrm>
            <a:off x="520612" y="482659"/>
            <a:ext cx="49244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运行App</a:t>
            </a:r>
            <a:r>
              <a:t>——模拟器（初学者推荐）</a:t>
            </a:r>
          </a:p>
        </p:txBody>
      </p:sp>
      <p:pic>
        <p:nvPicPr>
          <p:cNvPr id="368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0767" y="1107217"/>
            <a:ext cx="4729505" cy="3541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480;p74" descr="Google Shape;480;p7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Google Shape;482;p74"/>
          <p:cNvSpPr txBox="1"/>
          <p:nvPr/>
        </p:nvSpPr>
        <p:spPr>
          <a:xfrm>
            <a:off x="520612" y="482659"/>
            <a:ext cx="49547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运行App</a:t>
            </a:r>
            <a:r>
              <a:t>——模拟器（初学者推荐）</a:t>
            </a:r>
          </a:p>
        </p:txBody>
      </p:sp>
      <p:pic>
        <p:nvPicPr>
          <p:cNvPr id="372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6796" y="1165877"/>
            <a:ext cx="5264782" cy="3541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480;p74" descr="Google Shape;480;p7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Google Shape;482;p74"/>
          <p:cNvSpPr txBox="1"/>
          <p:nvPr/>
        </p:nvSpPr>
        <p:spPr>
          <a:xfrm>
            <a:off x="520612" y="482659"/>
            <a:ext cx="504579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运行App</a:t>
            </a:r>
            <a:r>
              <a:t>——模拟器（初学者推荐）</a:t>
            </a:r>
          </a:p>
        </p:txBody>
      </p:sp>
      <p:pic>
        <p:nvPicPr>
          <p:cNvPr id="376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2188" y="2031120"/>
            <a:ext cx="6386663" cy="13345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480;p74" descr="Google Shape;480;p7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Google Shape;482;p74"/>
          <p:cNvSpPr txBox="1"/>
          <p:nvPr/>
        </p:nvSpPr>
        <p:spPr>
          <a:xfrm>
            <a:off x="520612" y="482659"/>
            <a:ext cx="49244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运行App</a:t>
            </a:r>
            <a:r>
              <a:t>——模拟器（初学者推荐）</a:t>
            </a:r>
          </a:p>
        </p:txBody>
      </p:sp>
      <p:pic>
        <p:nvPicPr>
          <p:cNvPr id="380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78290" y="1026559"/>
            <a:ext cx="2089782" cy="3658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480;p74" descr="Google Shape;480;p7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Google Shape;482;p74"/>
          <p:cNvSpPr txBox="1"/>
          <p:nvPr/>
        </p:nvSpPr>
        <p:spPr>
          <a:xfrm>
            <a:off x="520612" y="482659"/>
            <a:ext cx="494264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运行App</a:t>
            </a:r>
            <a:r>
              <a:t>——模拟器（初学者推荐）</a:t>
            </a:r>
          </a:p>
        </p:txBody>
      </p:sp>
      <p:pic>
        <p:nvPicPr>
          <p:cNvPr id="384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2177" y="1957794"/>
            <a:ext cx="6166687" cy="18404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480;p74" descr="Google Shape;480;p7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Google Shape;482;p74"/>
          <p:cNvSpPr txBox="1"/>
          <p:nvPr/>
        </p:nvSpPr>
        <p:spPr>
          <a:xfrm>
            <a:off x="520612" y="482659"/>
            <a:ext cx="49729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运行App</a:t>
            </a:r>
            <a:r>
              <a:t>——模拟器（初学者推荐）</a:t>
            </a:r>
          </a:p>
        </p:txBody>
      </p:sp>
      <p:pic>
        <p:nvPicPr>
          <p:cNvPr id="388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3799" y="1847806"/>
            <a:ext cx="5411433" cy="1855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480;p74" descr="Google Shape;480;p7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Google Shape;482;p74"/>
          <p:cNvSpPr txBox="1"/>
          <p:nvPr/>
        </p:nvSpPr>
        <p:spPr>
          <a:xfrm>
            <a:off x="520612" y="482659"/>
            <a:ext cx="494264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运行App</a:t>
            </a:r>
            <a:r>
              <a:t>——模拟器（初学者推荐）</a:t>
            </a:r>
          </a:p>
        </p:txBody>
      </p:sp>
      <p:pic>
        <p:nvPicPr>
          <p:cNvPr id="392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9630" y="938568"/>
            <a:ext cx="2023789" cy="4135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480;p74" descr="Google Shape;480;p7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Google Shape;481;p74"/>
          <p:cNvSpPr txBox="1"/>
          <p:nvPr/>
        </p:nvSpPr>
        <p:spPr>
          <a:xfrm>
            <a:off x="518424" y="1125074"/>
            <a:ext cx="7852800" cy="3866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把手机和电脑使用USB线连接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某些情况下，可能需要</a:t>
            </a:r>
            <a:r>
              <a:t>安装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USB驱动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手机上开启“开发者模式”</a:t>
            </a:r>
          </a:p>
          <a:p>
            <a:pPr lvl="1" marL="9144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系统设置-&gt;系统-&gt;关于手机-&gt;build number -&gt;连续点击5次（不同手机系统可能会有少许区别）</a:t>
            </a:r>
          </a:p>
          <a:p>
            <a:pPr lvl="1" marL="9144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系统设置-&gt;开发者选项-&gt;开启开发者选项 / USB调试</a:t>
            </a:r>
          </a:p>
          <a:p>
            <a:pPr lvl="1" marL="914400" indent="-342900">
              <a:lnSpc>
                <a:spcPct val="150000"/>
              </a:lnSpc>
              <a:buClr>
                <a:srgbClr val="3A5BAE"/>
              </a:buClr>
              <a:buSzPts val="1800"/>
              <a:buFont typeface="Arial"/>
              <a:buChar char="❏"/>
              <a:defRPr sz="1800">
                <a:solidFill>
                  <a:srgbClr val="3A5BAE"/>
                </a:solidFill>
              </a:defRPr>
            </a:pPr>
            <a:r>
              <a:t>第一次连接手机，会弹出是否允许调试的对话框，点击允许</a:t>
            </a:r>
          </a:p>
        </p:txBody>
      </p:sp>
      <p:sp>
        <p:nvSpPr>
          <p:cNvPr id="396" name="Google Shape;482;p74"/>
          <p:cNvSpPr txBox="1"/>
          <p:nvPr/>
        </p:nvSpPr>
        <p:spPr>
          <a:xfrm>
            <a:off x="520612" y="464327"/>
            <a:ext cx="558334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运行App</a:t>
            </a:r>
            <a:r>
              <a:t>——物理机器（最佳运行效果）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111;p27" descr="Google Shape;111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Google Shape;112;p27"/>
          <p:cNvSpPr txBox="1"/>
          <p:nvPr/>
        </p:nvSpPr>
        <p:spPr>
          <a:xfrm>
            <a:off x="518425" y="1125074"/>
            <a:ext cx="6948900" cy="3795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Android Dev </a:t>
            </a:r>
            <a:r>
              <a:t>起步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UI</a:t>
            </a:r>
            <a:r>
              <a:t> 界面入门 和 进阶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网络操作 和 </a:t>
            </a:r>
            <a:r>
              <a:t>gradle </a:t>
            </a:r>
            <a:r>
              <a:t>构建系统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数据存储 和 多媒体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新技术趋势 和 </a:t>
            </a:r>
            <a:r>
              <a:t>iOS </a:t>
            </a:r>
            <a:r>
              <a:t>开发简介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大作业：开发一个简版的抖音 </a:t>
            </a:r>
            <a:r>
              <a:t>APP</a:t>
            </a:r>
          </a:p>
        </p:txBody>
      </p:sp>
      <p:sp>
        <p:nvSpPr>
          <p:cNvPr id="292" name="Google Shape;113;p27"/>
          <p:cNvSpPr txBox="1"/>
          <p:nvPr/>
        </p:nvSpPr>
        <p:spPr>
          <a:xfrm>
            <a:off x="520612" y="544985"/>
            <a:ext cx="35196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学习这门课，我将学习到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51;p57" descr="Google Shape;351;p5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Google Shape;352;p57"/>
          <p:cNvSpPr txBox="1"/>
          <p:nvPr/>
        </p:nvSpPr>
        <p:spPr>
          <a:xfrm>
            <a:off x="645265" y="1921879"/>
            <a:ext cx="546276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</a:t>
            </a:r>
            <a:r>
              <a:t>Studio </a:t>
            </a:r>
            <a:r>
              <a:t>工程导览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357;p58" descr="Google Shape;357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Google Shape;358;p58"/>
          <p:cNvSpPr txBox="1"/>
          <p:nvPr/>
        </p:nvSpPr>
        <p:spPr>
          <a:xfrm>
            <a:off x="520611" y="1121882"/>
            <a:ext cx="2280429" cy="115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lvl1pPr>
          </a:lstStyle>
          <a:p>
            <a:pPr/>
            <a:r>
              <a:t>工程导航栏</a:t>
            </a:r>
          </a:p>
        </p:txBody>
      </p:sp>
      <p:sp>
        <p:nvSpPr>
          <p:cNvPr id="403" name="Google Shape;359;p58"/>
          <p:cNvSpPr txBox="1"/>
          <p:nvPr/>
        </p:nvSpPr>
        <p:spPr>
          <a:xfrm>
            <a:off x="518432" y="485100"/>
            <a:ext cx="4253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Studio</a:t>
            </a:r>
            <a:r>
              <a:t> </a:t>
            </a:r>
            <a:r>
              <a:t>工程导览</a:t>
            </a:r>
          </a:p>
        </p:txBody>
      </p:sp>
      <p:pic>
        <p:nvPicPr>
          <p:cNvPr id="404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26963" y="1041224"/>
            <a:ext cx="4736837" cy="3739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357;p58" descr="Google Shape;357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Google Shape;358;p58"/>
          <p:cNvSpPr txBox="1"/>
          <p:nvPr/>
        </p:nvSpPr>
        <p:spPr>
          <a:xfrm>
            <a:off x="520611" y="1121882"/>
            <a:ext cx="2280429" cy="115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lvl1pPr>
          </a:lstStyle>
          <a:p>
            <a:pPr/>
            <a:r>
              <a:t>资源管理器</a:t>
            </a:r>
          </a:p>
        </p:txBody>
      </p:sp>
      <p:sp>
        <p:nvSpPr>
          <p:cNvPr id="408" name="Google Shape;359;p58"/>
          <p:cNvSpPr txBox="1"/>
          <p:nvPr/>
        </p:nvSpPr>
        <p:spPr>
          <a:xfrm>
            <a:off x="518432" y="485100"/>
            <a:ext cx="4253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Studio</a:t>
            </a:r>
            <a:r>
              <a:t> </a:t>
            </a:r>
            <a:r>
              <a:t>工程导览</a:t>
            </a:r>
          </a:p>
        </p:txBody>
      </p:sp>
      <p:pic>
        <p:nvPicPr>
          <p:cNvPr id="409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0289" y="1220871"/>
            <a:ext cx="5066802" cy="3306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357;p58" descr="Google Shape;357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Google Shape;358;p58"/>
          <p:cNvSpPr txBox="1"/>
          <p:nvPr/>
        </p:nvSpPr>
        <p:spPr>
          <a:xfrm>
            <a:off x="520611" y="1121882"/>
            <a:ext cx="2280429" cy="115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lvl1pPr>
          </a:lstStyle>
          <a:p>
            <a:pPr/>
            <a:r>
              <a:t>代码导航</a:t>
            </a:r>
          </a:p>
        </p:txBody>
      </p:sp>
      <p:sp>
        <p:nvSpPr>
          <p:cNvPr id="413" name="Google Shape;359;p58"/>
          <p:cNvSpPr txBox="1"/>
          <p:nvPr/>
        </p:nvSpPr>
        <p:spPr>
          <a:xfrm>
            <a:off x="518432" y="485100"/>
            <a:ext cx="4253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Studio</a:t>
            </a:r>
            <a:r>
              <a:t> </a:t>
            </a:r>
            <a:r>
              <a:t>工程导览</a:t>
            </a:r>
          </a:p>
        </p:txBody>
      </p:sp>
      <p:pic>
        <p:nvPicPr>
          <p:cNvPr id="414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8406" y="1627828"/>
            <a:ext cx="6401328" cy="2771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357;p58" descr="Google Shape;357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Google Shape;358;p58"/>
          <p:cNvSpPr txBox="1"/>
          <p:nvPr/>
        </p:nvSpPr>
        <p:spPr>
          <a:xfrm>
            <a:off x="520611" y="1121882"/>
            <a:ext cx="2280429" cy="115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lvl1pPr>
          </a:lstStyle>
          <a:p>
            <a:pPr/>
            <a:r>
              <a:t>构建控制</a:t>
            </a:r>
          </a:p>
        </p:txBody>
      </p:sp>
      <p:sp>
        <p:nvSpPr>
          <p:cNvPr id="418" name="Google Shape;359;p58"/>
          <p:cNvSpPr txBox="1"/>
          <p:nvPr/>
        </p:nvSpPr>
        <p:spPr>
          <a:xfrm>
            <a:off x="518432" y="485100"/>
            <a:ext cx="4253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Studio</a:t>
            </a:r>
            <a:r>
              <a:t> </a:t>
            </a:r>
            <a:r>
              <a:t>工程导览</a:t>
            </a:r>
          </a:p>
        </p:txBody>
      </p:sp>
      <p:pic>
        <p:nvPicPr>
          <p:cNvPr id="419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9711" y="1987125"/>
            <a:ext cx="5895381" cy="1422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357;p58" descr="Google Shape;357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Google Shape;358;p58"/>
          <p:cNvSpPr txBox="1"/>
          <p:nvPr/>
        </p:nvSpPr>
        <p:spPr>
          <a:xfrm>
            <a:off x="520611" y="1121882"/>
            <a:ext cx="2280429" cy="115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lvl1pPr>
          </a:lstStyle>
          <a:p>
            <a:pPr/>
            <a:r>
              <a:t>构建日志</a:t>
            </a:r>
          </a:p>
        </p:txBody>
      </p:sp>
      <p:sp>
        <p:nvSpPr>
          <p:cNvPr id="423" name="Google Shape;359;p58"/>
          <p:cNvSpPr txBox="1"/>
          <p:nvPr/>
        </p:nvSpPr>
        <p:spPr>
          <a:xfrm>
            <a:off x="518432" y="485100"/>
            <a:ext cx="4253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Studio</a:t>
            </a:r>
            <a:r>
              <a:t> </a:t>
            </a:r>
            <a:r>
              <a:t>工程导览</a:t>
            </a:r>
          </a:p>
        </p:txBody>
      </p:sp>
      <p:pic>
        <p:nvPicPr>
          <p:cNvPr id="424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0403" y="1668158"/>
            <a:ext cx="6093361" cy="2412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357;p58" descr="Google Shape;357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Google Shape;358;p58"/>
          <p:cNvSpPr txBox="1"/>
          <p:nvPr/>
        </p:nvSpPr>
        <p:spPr>
          <a:xfrm>
            <a:off x="520611" y="1121882"/>
            <a:ext cx="2280429" cy="116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Gradle</a:t>
            </a:r>
            <a:r>
              <a:t> 面板</a:t>
            </a:r>
          </a:p>
        </p:txBody>
      </p:sp>
      <p:sp>
        <p:nvSpPr>
          <p:cNvPr id="428" name="Google Shape;359;p58"/>
          <p:cNvSpPr txBox="1"/>
          <p:nvPr/>
        </p:nvSpPr>
        <p:spPr>
          <a:xfrm>
            <a:off x="518432" y="485100"/>
            <a:ext cx="4253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Studio</a:t>
            </a:r>
            <a:r>
              <a:t> </a:t>
            </a:r>
            <a:r>
              <a:t>工程导览</a:t>
            </a:r>
          </a:p>
        </p:txBody>
      </p:sp>
      <p:pic>
        <p:nvPicPr>
          <p:cNvPr id="429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87643" y="1814808"/>
            <a:ext cx="4494862" cy="2119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351;p57" descr="Google Shape;351;p5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Google Shape;352;p57"/>
          <p:cNvSpPr txBox="1"/>
          <p:nvPr/>
        </p:nvSpPr>
        <p:spPr>
          <a:xfrm>
            <a:off x="645265" y="1921879"/>
            <a:ext cx="546276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工程代码结构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357;p58" descr="Google Shape;357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Google Shape;358;p58"/>
          <p:cNvSpPr txBox="1"/>
          <p:nvPr/>
        </p:nvSpPr>
        <p:spPr>
          <a:xfrm>
            <a:off x="520611" y="1121882"/>
            <a:ext cx="3013686" cy="2642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source code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manifest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resource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configuration</a:t>
            </a:r>
          </a:p>
        </p:txBody>
      </p:sp>
      <p:sp>
        <p:nvSpPr>
          <p:cNvPr id="436" name="Google Shape;359;p58"/>
          <p:cNvSpPr txBox="1"/>
          <p:nvPr/>
        </p:nvSpPr>
        <p:spPr>
          <a:xfrm>
            <a:off x="518432" y="485100"/>
            <a:ext cx="4253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工程代码结构</a:t>
            </a:r>
          </a:p>
        </p:txBody>
      </p:sp>
      <p:pic>
        <p:nvPicPr>
          <p:cNvPr id="437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8349" y="1429850"/>
            <a:ext cx="5924711" cy="21191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357;p58" descr="Google Shape;357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Google Shape;358;p58"/>
          <p:cNvSpPr txBox="1"/>
          <p:nvPr/>
        </p:nvSpPr>
        <p:spPr>
          <a:xfrm>
            <a:off x="520611" y="1121882"/>
            <a:ext cx="3013686" cy="2113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main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Android Test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unit test</a:t>
            </a:r>
          </a:p>
        </p:txBody>
      </p:sp>
      <p:sp>
        <p:nvSpPr>
          <p:cNvPr id="441" name="Google Shape;359;p58"/>
          <p:cNvSpPr txBox="1"/>
          <p:nvPr/>
        </p:nvSpPr>
        <p:spPr>
          <a:xfrm>
            <a:off x="520611" y="489991"/>
            <a:ext cx="563874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工程代码结构——</a:t>
            </a:r>
            <a:r>
              <a:t>source code</a:t>
            </a:r>
          </a:p>
        </p:txBody>
      </p:sp>
      <p:pic>
        <p:nvPicPr>
          <p:cNvPr id="442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7620" y="1965126"/>
            <a:ext cx="5154793" cy="945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111;p27" descr="Google Shape;111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Google Shape;112;p27"/>
          <p:cNvSpPr txBox="1"/>
          <p:nvPr/>
        </p:nvSpPr>
        <p:spPr>
          <a:xfrm>
            <a:off x="518425" y="1125074"/>
            <a:ext cx="6948900" cy="2517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日常签到分 1 分 * 10 次 = 10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课堂表现分 1 分 * 10 次 = 10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小作业分：5 分 * 6 次 = 30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大作业分：50 分</a:t>
            </a:r>
          </a:p>
        </p:txBody>
      </p:sp>
      <p:sp>
        <p:nvSpPr>
          <p:cNvPr id="296" name="Google Shape;113;p27"/>
          <p:cNvSpPr txBox="1"/>
          <p:nvPr/>
        </p:nvSpPr>
        <p:spPr>
          <a:xfrm>
            <a:off x="520612" y="544985"/>
            <a:ext cx="35196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这门课，将如何评分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357;p58" descr="Google Shape;357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Google Shape;358;p58"/>
          <p:cNvSpPr txBox="1"/>
          <p:nvPr/>
        </p:nvSpPr>
        <p:spPr>
          <a:xfrm>
            <a:off x="520611" y="1121882"/>
            <a:ext cx="3013686" cy="1585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lvl1pPr>
          </a:lstStyle>
          <a:p>
            <a:pPr/>
            <a:r>
              <a:t>AndroidManifest.xml</a:t>
            </a:r>
          </a:p>
        </p:txBody>
      </p:sp>
      <p:sp>
        <p:nvSpPr>
          <p:cNvPr id="446" name="Google Shape;359;p58"/>
          <p:cNvSpPr txBox="1"/>
          <p:nvPr/>
        </p:nvSpPr>
        <p:spPr>
          <a:xfrm>
            <a:off x="520611" y="489991"/>
            <a:ext cx="563874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工程代码结构——</a:t>
            </a:r>
            <a:r>
              <a:t>manifest</a:t>
            </a:r>
          </a:p>
        </p:txBody>
      </p:sp>
      <p:pic>
        <p:nvPicPr>
          <p:cNvPr id="447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70958" y="1235536"/>
            <a:ext cx="4927483" cy="3277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357;p58" descr="Google Shape;357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Google Shape;358;p58"/>
          <p:cNvSpPr txBox="1"/>
          <p:nvPr/>
        </p:nvSpPr>
        <p:spPr>
          <a:xfrm>
            <a:off x="520611" y="1121882"/>
            <a:ext cx="3013686" cy="2642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layout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drawable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mipmap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values</a:t>
            </a:r>
          </a:p>
        </p:txBody>
      </p:sp>
      <p:sp>
        <p:nvSpPr>
          <p:cNvPr id="451" name="Google Shape;359;p58"/>
          <p:cNvSpPr txBox="1"/>
          <p:nvPr/>
        </p:nvSpPr>
        <p:spPr>
          <a:xfrm>
            <a:off x="520611" y="489991"/>
            <a:ext cx="563874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工程代码结构——</a:t>
            </a:r>
            <a:r>
              <a:t>resource</a:t>
            </a:r>
          </a:p>
        </p:txBody>
      </p:sp>
      <p:pic>
        <p:nvPicPr>
          <p:cNvPr id="452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2068" y="1792894"/>
            <a:ext cx="2713049" cy="1554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357;p58" descr="Google Shape;357;p5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Google Shape;358;p58"/>
          <p:cNvSpPr txBox="1"/>
          <p:nvPr/>
        </p:nvSpPr>
        <p:spPr>
          <a:xfrm>
            <a:off x="520611" y="1121882"/>
            <a:ext cx="3013686" cy="2113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gradle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proguard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local</a:t>
            </a:r>
          </a:p>
        </p:txBody>
      </p:sp>
      <p:sp>
        <p:nvSpPr>
          <p:cNvPr id="456" name="Google Shape;359;p58"/>
          <p:cNvSpPr txBox="1"/>
          <p:nvPr/>
        </p:nvSpPr>
        <p:spPr>
          <a:xfrm>
            <a:off x="520611" y="493657"/>
            <a:ext cx="58220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工程代码结构——</a:t>
            </a:r>
            <a:r>
              <a:t>configuration</a:t>
            </a:r>
          </a:p>
        </p:txBody>
      </p:sp>
      <p:pic>
        <p:nvPicPr>
          <p:cNvPr id="457" name="图片 0" descr="图片 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44284" y="1576500"/>
            <a:ext cx="4648846" cy="1803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357;p58" descr="Google Shape;357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Google Shape;358;p58"/>
          <p:cNvSpPr txBox="1"/>
          <p:nvPr/>
        </p:nvSpPr>
        <p:spPr>
          <a:xfrm>
            <a:off x="522498" y="1118475"/>
            <a:ext cx="7927297" cy="3724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随着时间推移，</a:t>
            </a:r>
            <a:r>
              <a:t>android </a:t>
            </a:r>
            <a:r>
              <a:t>已经发布了 </a:t>
            </a:r>
            <a:r>
              <a:t>11 </a:t>
            </a:r>
            <a:r>
              <a:t>个大版本，每个版本可能都提供了一些新的 </a:t>
            </a:r>
            <a:r>
              <a:t>api</a:t>
            </a:r>
            <a:r>
              <a:t>，并且废弃了一些 </a:t>
            </a:r>
            <a:r>
              <a:t>api</a:t>
            </a:r>
            <a:r>
              <a:t>，因此需要针对每一个版本定一个 </a:t>
            </a:r>
            <a:r>
              <a:t>api </a:t>
            </a:r>
            <a:r>
              <a:t>版本，</a:t>
            </a:r>
            <a:r>
              <a:t>Google </a:t>
            </a:r>
            <a:r>
              <a:t>称之为 </a:t>
            </a:r>
            <a:r>
              <a:t>api level</a:t>
            </a:r>
            <a:r>
              <a:t>，每一个 </a:t>
            </a:r>
            <a:r>
              <a:t>android </a:t>
            </a:r>
            <a:r>
              <a:t>版本都对应一个 </a:t>
            </a:r>
            <a:r>
              <a:t>api level</a:t>
            </a:r>
            <a:r>
              <a:t>，对应关系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点击这里</a:t>
            </a:r>
            <a:r>
              <a:t>。</a:t>
            </a:r>
          </a:p>
        </p:txBody>
      </p:sp>
      <p:sp>
        <p:nvSpPr>
          <p:cNvPr id="463" name="Google Shape;359;p58"/>
          <p:cNvSpPr txBox="1"/>
          <p:nvPr/>
        </p:nvSpPr>
        <p:spPr>
          <a:xfrm>
            <a:off x="520611" y="493657"/>
            <a:ext cx="58220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工程代码结构——</a:t>
            </a:r>
            <a:r>
              <a:t>sdk </a:t>
            </a:r>
            <a:r>
              <a:t>级别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357;p58" descr="Google Shape;357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Google Shape;358;p58"/>
          <p:cNvSpPr txBox="1"/>
          <p:nvPr/>
        </p:nvSpPr>
        <p:spPr>
          <a:xfrm>
            <a:off x="522498" y="1118475"/>
            <a:ext cx="7927297" cy="4350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每一个 </a:t>
            </a:r>
            <a:r>
              <a:t>app</a:t>
            </a:r>
            <a:r>
              <a:t> 都有如下几个 </a:t>
            </a:r>
            <a:r>
              <a:t>sdk</a:t>
            </a:r>
            <a:r>
              <a:t> 级别配置：</a:t>
            </a:r>
          </a:p>
          <a:p>
            <a:pPr marL="419100" indent="-3429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•"/>
              <a:defRPr sz="2400">
                <a:solidFill>
                  <a:srgbClr val="3A5BAE"/>
                </a:solidFill>
              </a:defRPr>
            </a:pPr>
            <a:r>
              <a:t>compile sdk level</a:t>
            </a:r>
            <a:r>
              <a:t>：指定使用什么版本的 </a:t>
            </a:r>
            <a:r>
              <a:t>sdk </a:t>
            </a:r>
            <a:r>
              <a:t>进行构建</a:t>
            </a:r>
          </a:p>
          <a:p>
            <a:pPr marL="419100" indent="-3429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•"/>
              <a:defRPr sz="2400">
                <a:solidFill>
                  <a:srgbClr val="3A5BAE"/>
                </a:solidFill>
              </a:defRPr>
            </a:pPr>
            <a:r>
              <a:t>target sdk level</a:t>
            </a:r>
            <a:r>
              <a:t>：指定 </a:t>
            </a:r>
            <a:r>
              <a:t>app </a:t>
            </a:r>
            <a:r>
              <a:t>目标平台版本是什么，表示 </a:t>
            </a:r>
            <a:r>
              <a:t>app </a:t>
            </a:r>
            <a:r>
              <a:t>已经针对这个平台适配完毕，可以完美运行</a:t>
            </a:r>
          </a:p>
          <a:p>
            <a:pPr marL="419100" indent="-3429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•"/>
              <a:defRPr sz="2400">
                <a:solidFill>
                  <a:srgbClr val="3A5BAE"/>
                </a:solidFill>
              </a:defRPr>
            </a:pPr>
            <a:r>
              <a:t>min sdk level</a:t>
            </a:r>
            <a:r>
              <a:t>：指定 </a:t>
            </a:r>
            <a:r>
              <a:t>app </a:t>
            </a:r>
            <a:r>
              <a:t>能够运行的最低版本的平台是什么</a:t>
            </a:r>
          </a:p>
        </p:txBody>
      </p:sp>
      <p:sp>
        <p:nvSpPr>
          <p:cNvPr id="467" name="Google Shape;359;p58"/>
          <p:cNvSpPr txBox="1"/>
          <p:nvPr/>
        </p:nvSpPr>
        <p:spPr>
          <a:xfrm>
            <a:off x="520611" y="493657"/>
            <a:ext cx="58220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工程代码结构——</a:t>
            </a:r>
            <a:r>
              <a:t>sdk </a:t>
            </a:r>
            <a:r>
              <a:t>级别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357;p58" descr="Google Shape;357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Google Shape;358;p58"/>
          <p:cNvSpPr txBox="1"/>
          <p:nvPr/>
        </p:nvSpPr>
        <p:spPr>
          <a:xfrm>
            <a:off x="522498" y="1118475"/>
            <a:ext cx="7927297" cy="371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sdk</a:t>
            </a:r>
            <a:r>
              <a:t> 级别的配置有如下原则：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1. target sdk level </a:t>
            </a:r>
            <a:r>
              <a:t>最好和 </a:t>
            </a:r>
            <a:r>
              <a:t>compile sdk level </a:t>
            </a:r>
            <a:r>
              <a:t>保持一致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2. target sdk level </a:t>
            </a:r>
            <a:r>
              <a:t>要保持是最新的 </a:t>
            </a:r>
            <a:r>
              <a:t>android </a:t>
            </a:r>
            <a:r>
              <a:t>版本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3. min sdk level </a:t>
            </a:r>
            <a:r>
              <a:t>在条件允许的情况下，要尽可能低，保证兼容最多设备</a:t>
            </a:r>
          </a:p>
        </p:txBody>
      </p:sp>
      <p:sp>
        <p:nvSpPr>
          <p:cNvPr id="471" name="Google Shape;359;p58"/>
          <p:cNvSpPr txBox="1"/>
          <p:nvPr/>
        </p:nvSpPr>
        <p:spPr>
          <a:xfrm>
            <a:off x="520611" y="493657"/>
            <a:ext cx="58220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工程代码结构——</a:t>
            </a:r>
            <a:r>
              <a:t>sdk </a:t>
            </a:r>
            <a:r>
              <a:t>级别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351;p57" descr="Google Shape;351;p5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Google Shape;352;p57"/>
          <p:cNvSpPr txBox="1"/>
          <p:nvPr/>
        </p:nvSpPr>
        <p:spPr>
          <a:xfrm>
            <a:off x="645265" y="1921879"/>
            <a:ext cx="546276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开发必备技能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357;p58" descr="Google Shape;357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Google Shape;359;p58"/>
          <p:cNvSpPr txBox="1"/>
          <p:nvPr/>
        </p:nvSpPr>
        <p:spPr>
          <a:xfrm>
            <a:off x="520611" y="298509"/>
            <a:ext cx="7281238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必备技能 —— </a:t>
            </a:r>
            <a:r>
              <a:t>ADB( android debug bridge)</a:t>
            </a:r>
          </a:p>
        </p:txBody>
      </p:sp>
      <p:sp>
        <p:nvSpPr>
          <p:cNvPr id="478" name="矩形 2"/>
          <p:cNvSpPr/>
          <p:nvPr/>
        </p:nvSpPr>
        <p:spPr>
          <a:xfrm>
            <a:off x="1305196" y="2357419"/>
            <a:ext cx="2280428" cy="1972461"/>
          </a:xfrm>
          <a:prstGeom prst="rect">
            <a:avLst/>
          </a:prstGeom>
          <a:solidFill>
            <a:srgbClr val="E2E6ED"/>
          </a:solidFill>
          <a:ln w="25400">
            <a:solidFill>
              <a:srgbClr val="AEB5C0"/>
            </a:solidFill>
          </a:ln>
        </p:spPr>
        <p:txBody>
          <a:bodyPr lIns="0" tIns="0" rIns="0" bIns="0" anchor="ctr"/>
          <a:lstStyle/>
          <a:p>
            <a:pPr algn="ctr"/>
          </a:p>
        </p:txBody>
      </p:sp>
      <p:grpSp>
        <p:nvGrpSpPr>
          <p:cNvPr id="481" name="矩形 4"/>
          <p:cNvGrpSpPr/>
          <p:nvPr/>
        </p:nvGrpSpPr>
        <p:grpSpPr>
          <a:xfrm>
            <a:off x="1910133" y="3065011"/>
            <a:ext cx="1085220" cy="564608"/>
            <a:chOff x="0" y="0"/>
            <a:chExt cx="1085219" cy="564607"/>
          </a:xfrm>
        </p:grpSpPr>
        <p:sp>
          <p:nvSpPr>
            <p:cNvPr id="479" name="矩形"/>
            <p:cNvSpPr/>
            <p:nvPr/>
          </p:nvSpPr>
          <p:spPr>
            <a:xfrm>
              <a:off x="-1" y="-1"/>
              <a:ext cx="1085221" cy="564609"/>
            </a:xfrm>
            <a:prstGeom prst="rect">
              <a:avLst/>
            </a:prstGeom>
            <a:solidFill>
              <a:srgbClr val="E2E6E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480" name="adb client"/>
            <p:cNvSpPr txBox="1"/>
            <p:nvPr/>
          </p:nvSpPr>
          <p:spPr>
            <a:xfrm>
              <a:off x="58419" y="137891"/>
              <a:ext cx="968381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/>
              <a:r>
                <a:t>adb</a:t>
              </a:r>
              <a:r>
                <a:t> </a:t>
              </a:r>
              <a:r>
                <a:t>client</a:t>
              </a:r>
            </a:p>
          </p:txBody>
        </p:sp>
      </p:grpSp>
      <p:sp>
        <p:nvSpPr>
          <p:cNvPr id="482" name="矩形 7"/>
          <p:cNvSpPr/>
          <p:nvPr/>
        </p:nvSpPr>
        <p:spPr>
          <a:xfrm>
            <a:off x="4878501" y="2357473"/>
            <a:ext cx="2280428" cy="1972461"/>
          </a:xfrm>
          <a:prstGeom prst="rect">
            <a:avLst/>
          </a:prstGeom>
          <a:solidFill>
            <a:srgbClr val="E2E6ED"/>
          </a:solidFill>
          <a:ln w="25400">
            <a:solidFill>
              <a:srgbClr val="AEB5C0"/>
            </a:solidFill>
          </a:ln>
        </p:spPr>
        <p:txBody>
          <a:bodyPr lIns="0" tIns="0" rIns="0" bIns="0" anchor="ctr"/>
          <a:lstStyle/>
          <a:p>
            <a:pPr algn="ctr"/>
          </a:p>
        </p:txBody>
      </p:sp>
      <p:grpSp>
        <p:nvGrpSpPr>
          <p:cNvPr id="485" name="矩形 8"/>
          <p:cNvGrpSpPr/>
          <p:nvPr/>
        </p:nvGrpSpPr>
        <p:grpSpPr>
          <a:xfrm>
            <a:off x="5483438" y="3065066"/>
            <a:ext cx="1085220" cy="564608"/>
            <a:chOff x="0" y="0"/>
            <a:chExt cx="1085219" cy="564607"/>
          </a:xfrm>
        </p:grpSpPr>
        <p:sp>
          <p:nvSpPr>
            <p:cNvPr id="483" name="矩形"/>
            <p:cNvSpPr/>
            <p:nvPr/>
          </p:nvSpPr>
          <p:spPr>
            <a:xfrm>
              <a:off x="-1" y="-1"/>
              <a:ext cx="1085221" cy="564609"/>
            </a:xfrm>
            <a:prstGeom prst="rect">
              <a:avLst/>
            </a:prstGeom>
            <a:solidFill>
              <a:srgbClr val="E2E6E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484" name="adb server"/>
            <p:cNvSpPr txBox="1"/>
            <p:nvPr/>
          </p:nvSpPr>
          <p:spPr>
            <a:xfrm>
              <a:off x="58419" y="137891"/>
              <a:ext cx="968381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/>
              <a:r>
                <a:t>adb</a:t>
              </a:r>
              <a:r>
                <a:t> </a:t>
              </a:r>
              <a:r>
                <a:t>server</a:t>
              </a:r>
            </a:p>
          </p:txBody>
        </p:sp>
      </p:grpSp>
      <p:sp>
        <p:nvSpPr>
          <p:cNvPr id="486" name="文本框 9"/>
          <p:cNvSpPr txBox="1"/>
          <p:nvPr/>
        </p:nvSpPr>
        <p:spPr>
          <a:xfrm>
            <a:off x="2062290" y="2465345"/>
            <a:ext cx="883792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开发主机</a:t>
            </a:r>
          </a:p>
        </p:txBody>
      </p:sp>
      <p:sp>
        <p:nvSpPr>
          <p:cNvPr id="487" name="文本框 10"/>
          <p:cNvSpPr txBox="1"/>
          <p:nvPr/>
        </p:nvSpPr>
        <p:spPr>
          <a:xfrm>
            <a:off x="5457152" y="2471073"/>
            <a:ext cx="1147764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Android</a:t>
            </a:r>
            <a:r>
              <a:t> 设备</a:t>
            </a:r>
          </a:p>
        </p:txBody>
      </p:sp>
      <p:sp>
        <p:nvSpPr>
          <p:cNvPr id="488" name="直接箭头连接符 11"/>
          <p:cNvSpPr/>
          <p:nvPr/>
        </p:nvSpPr>
        <p:spPr>
          <a:xfrm flipV="1">
            <a:off x="3013798" y="3367251"/>
            <a:ext cx="2456410" cy="14665"/>
          </a:xfrm>
          <a:prstGeom prst="line">
            <a:avLst/>
          </a:prstGeom>
          <a:ln>
            <a:solidFill>
              <a:srgbClr val="979797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89" name="文本框 12"/>
          <p:cNvSpPr txBox="1"/>
          <p:nvPr/>
        </p:nvSpPr>
        <p:spPr>
          <a:xfrm>
            <a:off x="3609345" y="3072344"/>
            <a:ext cx="1279750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usb cable / tcp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357;p58" descr="Google Shape;357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Google Shape;359;p58"/>
          <p:cNvSpPr txBox="1"/>
          <p:nvPr/>
        </p:nvSpPr>
        <p:spPr>
          <a:xfrm>
            <a:off x="520611" y="298509"/>
            <a:ext cx="7281238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必备技能 —— </a:t>
            </a:r>
            <a:r>
              <a:t>ADB( android debug bridge)</a:t>
            </a:r>
          </a:p>
        </p:txBody>
      </p:sp>
      <p:sp>
        <p:nvSpPr>
          <p:cNvPr id="493" name="Google Shape;575;p86"/>
          <p:cNvSpPr txBox="1"/>
          <p:nvPr/>
        </p:nvSpPr>
        <p:spPr>
          <a:xfrm>
            <a:off x="518424" y="1125074"/>
            <a:ext cx="7852800" cy="3086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adb</a:t>
            </a:r>
            <a:r>
              <a:t> </a:t>
            </a:r>
            <a:r>
              <a:t>client </a:t>
            </a:r>
            <a:r>
              <a:t>是一个可执行的命令行程序，在你的 </a:t>
            </a:r>
            <a:r>
              <a:t>sdk </a:t>
            </a:r>
            <a:r>
              <a:t>目录：</a:t>
            </a:r>
            <a:r>
              <a:t>platform</a:t>
            </a:r>
            <a:r>
              <a:t>-</a:t>
            </a:r>
            <a:r>
              <a:t>tools </a:t>
            </a:r>
            <a:r>
              <a:t>下，运行之前请将这个目录添加到你的系统 </a:t>
            </a:r>
            <a:r>
              <a:t>PATH </a:t>
            </a:r>
            <a:r>
              <a:t>中。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进一步学习，请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点击查看官方文档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558;p84" descr="Google Shape;558;p8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Google Shape;559;p84"/>
          <p:cNvSpPr txBox="1"/>
          <p:nvPr/>
        </p:nvSpPr>
        <p:spPr>
          <a:xfrm>
            <a:off x="518424" y="1125074"/>
            <a:ext cx="7852800" cy="124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日志输出log.d()</a:t>
            </a:r>
            <a:endParaRPr sz="1800"/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查看日志logcat</a:t>
            </a:r>
          </a:p>
        </p:txBody>
      </p:sp>
      <p:sp>
        <p:nvSpPr>
          <p:cNvPr id="497" name="Google Shape;560;p84"/>
          <p:cNvSpPr txBox="1"/>
          <p:nvPr/>
        </p:nvSpPr>
        <p:spPr>
          <a:xfrm>
            <a:off x="520612" y="486325"/>
            <a:ext cx="408423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</a:t>
            </a:r>
            <a:r>
              <a:t>必备技能 </a:t>
            </a:r>
            <a:r>
              <a:t>——</a:t>
            </a:r>
            <a:r>
              <a:t> 日志</a:t>
            </a:r>
          </a:p>
        </p:txBody>
      </p:sp>
      <p:pic>
        <p:nvPicPr>
          <p:cNvPr id="498" name="Google Shape;561;p84" descr="Google Shape;561;p8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" y="1199242"/>
            <a:ext cx="9144003" cy="3049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111;p27" descr="Google Shape;111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Google Shape;112;p27"/>
          <p:cNvSpPr txBox="1"/>
          <p:nvPr/>
        </p:nvSpPr>
        <p:spPr>
          <a:xfrm>
            <a:off x="518425" y="1125074"/>
            <a:ext cx="6948900" cy="2517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作业分类：每堂课小作业</a:t>
            </a:r>
            <a:r>
              <a:t> </a:t>
            </a:r>
            <a:r>
              <a:t>+ 最终大作业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提交方式：按照 “学号 + 姓名” 命令压缩包发送至助教邮箱：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191250022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@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smail.nju.edu.cn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截止时间：</a:t>
            </a:r>
            <a:r>
              <a:t>2021 </a:t>
            </a:r>
            <a:r>
              <a:t>年 </a:t>
            </a:r>
            <a:r>
              <a:t>7 </a:t>
            </a:r>
            <a:r>
              <a:t>月 </a:t>
            </a:r>
            <a:r>
              <a:t>24 </a:t>
            </a:r>
            <a:r>
              <a:t>日 中午 </a:t>
            </a:r>
            <a:r>
              <a:t>12:00 </a:t>
            </a:r>
            <a:r>
              <a:t>前</a:t>
            </a:r>
          </a:p>
        </p:txBody>
      </p:sp>
      <p:sp>
        <p:nvSpPr>
          <p:cNvPr id="300" name="Google Shape;113;p27"/>
          <p:cNvSpPr txBox="1"/>
          <p:nvPr/>
        </p:nvSpPr>
        <p:spPr>
          <a:xfrm>
            <a:off x="522802" y="547915"/>
            <a:ext cx="41209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学习这门课，我怎么提交作业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58;p84" descr="Google Shape;558;p8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Google Shape;560;p84"/>
          <p:cNvSpPr txBox="1"/>
          <p:nvPr/>
        </p:nvSpPr>
        <p:spPr>
          <a:xfrm>
            <a:off x="520612" y="489991"/>
            <a:ext cx="46268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</a:t>
            </a:r>
            <a:r>
              <a:t>必备技能 </a:t>
            </a:r>
            <a:r>
              <a:t>——</a:t>
            </a:r>
            <a:r>
              <a:t> </a:t>
            </a:r>
            <a:r>
              <a:t>断点调试</a:t>
            </a:r>
          </a:p>
        </p:txBody>
      </p:sp>
      <p:pic>
        <p:nvPicPr>
          <p:cNvPr id="502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2460" y="1165877"/>
            <a:ext cx="6020035" cy="3512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58;p84" descr="Google Shape;558;p8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Google Shape;560;p84"/>
          <p:cNvSpPr txBox="1"/>
          <p:nvPr/>
        </p:nvSpPr>
        <p:spPr>
          <a:xfrm>
            <a:off x="520612" y="489991"/>
            <a:ext cx="46268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</a:t>
            </a:r>
            <a:r>
              <a:t>必备技能 </a:t>
            </a:r>
            <a:r>
              <a:t>——</a:t>
            </a:r>
            <a:r>
              <a:t> </a:t>
            </a:r>
            <a:r>
              <a:t>断点调试</a:t>
            </a:r>
          </a:p>
        </p:txBody>
      </p:sp>
      <p:pic>
        <p:nvPicPr>
          <p:cNvPr id="506" name="图片 3" descr="图片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273" y="975230"/>
            <a:ext cx="5037471" cy="1825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图片 2" descr="图片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78406" y="2478406"/>
            <a:ext cx="6430658" cy="25224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58;p84" descr="Google Shape;558;p8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Google Shape;560;p84"/>
          <p:cNvSpPr txBox="1"/>
          <p:nvPr/>
        </p:nvSpPr>
        <p:spPr>
          <a:xfrm>
            <a:off x="520612" y="489991"/>
            <a:ext cx="46268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</a:t>
            </a:r>
            <a:r>
              <a:t>必备技能 </a:t>
            </a:r>
            <a:r>
              <a:t>——</a:t>
            </a:r>
            <a:r>
              <a:t> </a:t>
            </a:r>
            <a:r>
              <a:t>单元测试</a:t>
            </a:r>
          </a:p>
        </p:txBody>
      </p:sp>
      <p:sp>
        <p:nvSpPr>
          <p:cNvPr id="511" name="Google Shape;575;p86"/>
          <p:cNvSpPr txBox="1"/>
          <p:nvPr/>
        </p:nvSpPr>
        <p:spPr>
          <a:xfrm>
            <a:off x="518424" y="1125074"/>
            <a:ext cx="7852800" cy="249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完善的软件工程需要基于各种测试，单元测试作为基础白盒测试之一非常重要，是质量保证的主要环节。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Android </a:t>
            </a:r>
            <a:r>
              <a:t>上由测试驱动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的开发周期：</a:t>
            </a:r>
          </a:p>
        </p:txBody>
      </p:sp>
      <p:pic>
        <p:nvPicPr>
          <p:cNvPr id="512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2921" y="2427078"/>
            <a:ext cx="3153002" cy="22364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58;p84" descr="Google Shape;558;p8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Google Shape;560;p84"/>
          <p:cNvSpPr txBox="1"/>
          <p:nvPr/>
        </p:nvSpPr>
        <p:spPr>
          <a:xfrm>
            <a:off x="520612" y="489991"/>
            <a:ext cx="46268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</a:t>
            </a:r>
            <a:r>
              <a:t>必备技能 </a:t>
            </a:r>
            <a:r>
              <a:t>——</a:t>
            </a:r>
            <a:r>
              <a:t> </a:t>
            </a:r>
            <a:r>
              <a:t>单元测试</a:t>
            </a:r>
          </a:p>
        </p:txBody>
      </p:sp>
      <p:sp>
        <p:nvSpPr>
          <p:cNvPr id="516" name="Google Shape;575;p86"/>
          <p:cNvSpPr txBox="1"/>
          <p:nvPr/>
        </p:nvSpPr>
        <p:spPr>
          <a:xfrm>
            <a:off x="518424" y="1125074"/>
            <a:ext cx="7852800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Android</a:t>
            </a:r>
            <a:r>
              <a:t> 测试金字塔：</a:t>
            </a:r>
          </a:p>
        </p:txBody>
      </p:sp>
      <p:pic>
        <p:nvPicPr>
          <p:cNvPr id="517" name="图片 1" descr="图片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96737" y="1877136"/>
            <a:ext cx="4157565" cy="25590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58;p84" descr="Google Shape;558;p8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Google Shape;560;p84"/>
          <p:cNvSpPr txBox="1"/>
          <p:nvPr/>
        </p:nvSpPr>
        <p:spPr>
          <a:xfrm>
            <a:off x="520612" y="489991"/>
            <a:ext cx="46268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</a:t>
            </a:r>
            <a:r>
              <a:t>必备技能 </a:t>
            </a:r>
            <a:r>
              <a:t>——</a:t>
            </a:r>
            <a:r>
              <a:t> </a:t>
            </a:r>
            <a:r>
              <a:t>单元测试</a:t>
            </a:r>
          </a:p>
        </p:txBody>
      </p:sp>
      <p:sp>
        <p:nvSpPr>
          <p:cNvPr id="523" name="Google Shape;575;p86"/>
          <p:cNvSpPr txBox="1"/>
          <p:nvPr/>
        </p:nvSpPr>
        <p:spPr>
          <a:xfrm>
            <a:off x="518424" y="1125074"/>
            <a:ext cx="7852800" cy="3675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Android</a:t>
            </a:r>
            <a:r>
              <a:t> 的单元测试和 </a:t>
            </a:r>
            <a:r>
              <a:t>java </a:t>
            </a:r>
            <a:r>
              <a:t>不一样，纯 </a:t>
            </a:r>
            <a:r>
              <a:t>java </a:t>
            </a:r>
            <a:r>
              <a:t>程序可以在本地机器上直接完成测试程序的运行，但是 </a:t>
            </a:r>
            <a:r>
              <a:t>android </a:t>
            </a:r>
            <a:r>
              <a:t>程序需要在系统环境中才能运行，因为它要调用对应的接口。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因此，在 </a:t>
            </a:r>
            <a:r>
              <a:t>android </a:t>
            </a:r>
            <a:r>
              <a:t>平台上的单元测试分为两种：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1. </a:t>
            </a:r>
            <a:r>
              <a:t>本地测试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2. </a:t>
            </a:r>
            <a:r>
              <a:t>插桩测试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58;p84" descr="Google Shape;558;p8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Google Shape;560;p84"/>
          <p:cNvSpPr txBox="1"/>
          <p:nvPr/>
        </p:nvSpPr>
        <p:spPr>
          <a:xfrm>
            <a:off x="520612" y="489991"/>
            <a:ext cx="46268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</a:t>
            </a:r>
            <a:r>
              <a:t>必备技能 </a:t>
            </a:r>
            <a:r>
              <a:t>——</a:t>
            </a:r>
            <a:r>
              <a:t> </a:t>
            </a:r>
            <a:r>
              <a:t>单元测试</a:t>
            </a:r>
          </a:p>
        </p:txBody>
      </p:sp>
      <p:sp>
        <p:nvSpPr>
          <p:cNvPr id="527" name="Google Shape;575;p86"/>
          <p:cNvSpPr txBox="1"/>
          <p:nvPr/>
        </p:nvSpPr>
        <p:spPr>
          <a:xfrm>
            <a:off x="518424" y="1125074"/>
            <a:ext cx="7852800" cy="3675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本地测试就是在开发机器上直接运行的测试，这部分程序不需要和 </a:t>
            </a:r>
            <a:r>
              <a:t>android </a:t>
            </a:r>
            <a:r>
              <a:t>系统交互，通常是纯粹的 </a:t>
            </a:r>
            <a:r>
              <a:t>java </a:t>
            </a:r>
            <a:r>
              <a:t>程序。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通过通用的 </a:t>
            </a:r>
            <a:r>
              <a:t>UT </a:t>
            </a:r>
            <a:r>
              <a:t>框架就可以完成测试，通常通过 </a:t>
            </a:r>
            <a:r>
              <a:t>JUNIT </a:t>
            </a:r>
            <a:r>
              <a:t>+ </a:t>
            </a:r>
            <a:r>
              <a:t>mockito </a:t>
            </a:r>
            <a:r>
              <a:t>完成。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通过 </a:t>
            </a:r>
            <a:r>
              <a:t>mockito </a:t>
            </a:r>
            <a:r>
              <a:t>创建专用于测试运行的假数据，然后在 </a:t>
            </a:r>
            <a:r>
              <a:t>JUNIT </a:t>
            </a:r>
            <a:r>
              <a:t>框架中运行编写好的单元测试。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58;p84" descr="Google Shape;558;p8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Google Shape;560;p84"/>
          <p:cNvSpPr txBox="1"/>
          <p:nvPr/>
        </p:nvSpPr>
        <p:spPr>
          <a:xfrm>
            <a:off x="520612" y="489991"/>
            <a:ext cx="46268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</a:t>
            </a:r>
            <a:r>
              <a:t>必备技能 </a:t>
            </a:r>
            <a:r>
              <a:t>——</a:t>
            </a:r>
            <a:r>
              <a:t> </a:t>
            </a:r>
            <a:r>
              <a:t>单元测试</a:t>
            </a:r>
          </a:p>
        </p:txBody>
      </p:sp>
      <p:sp>
        <p:nvSpPr>
          <p:cNvPr id="531" name="Google Shape;575;p86"/>
          <p:cNvSpPr txBox="1"/>
          <p:nvPr/>
        </p:nvSpPr>
        <p:spPr>
          <a:xfrm>
            <a:off x="518424" y="1125074"/>
            <a:ext cx="7852800" cy="3136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插桩测试就是在 </a:t>
            </a:r>
            <a:r>
              <a:t>android </a:t>
            </a:r>
            <a:r>
              <a:t>平台上运行测试，</a:t>
            </a:r>
            <a:r>
              <a:t>android </a:t>
            </a:r>
            <a:r>
              <a:t>系统中提供了很多内置的插桩点，用于在测试环境中运行测试用例，因此称为插桩测试。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通过 </a:t>
            </a:r>
            <a:r>
              <a:t>Android </a:t>
            </a:r>
            <a:r>
              <a:t>提供的 </a:t>
            </a:r>
            <a:r>
              <a:t>espresso </a:t>
            </a:r>
            <a:r>
              <a:t>和 </a:t>
            </a:r>
            <a:r>
              <a:t>uiautomator </a:t>
            </a:r>
            <a:r>
              <a:t>框架配合 </a:t>
            </a:r>
            <a:r>
              <a:t>JUNIT </a:t>
            </a:r>
            <a:r>
              <a:t>来完成单元测试的编写和运行。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58;p84" descr="Google Shape;558;p8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Google Shape;560;p84"/>
          <p:cNvSpPr txBox="1"/>
          <p:nvPr/>
        </p:nvSpPr>
        <p:spPr>
          <a:xfrm>
            <a:off x="520612" y="489991"/>
            <a:ext cx="46268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</a:t>
            </a:r>
            <a:r>
              <a:t>必备技能 </a:t>
            </a:r>
            <a:r>
              <a:t>——</a:t>
            </a:r>
            <a:r>
              <a:t> </a:t>
            </a:r>
            <a:r>
              <a:t>单元测试</a:t>
            </a:r>
          </a:p>
        </p:txBody>
      </p:sp>
      <p:pic>
        <p:nvPicPr>
          <p:cNvPr id="535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4081" y="1630993"/>
            <a:ext cx="4680571" cy="2222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58;p84" descr="Google Shape;558;p8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Google Shape;560;p84"/>
          <p:cNvSpPr txBox="1"/>
          <p:nvPr/>
        </p:nvSpPr>
        <p:spPr>
          <a:xfrm>
            <a:off x="520612" y="489991"/>
            <a:ext cx="46268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</a:t>
            </a:r>
            <a:r>
              <a:t>必备技能 </a:t>
            </a:r>
            <a:r>
              <a:t>——</a:t>
            </a:r>
            <a:r>
              <a:t> </a:t>
            </a:r>
            <a:r>
              <a:t>单元测试</a:t>
            </a:r>
          </a:p>
        </p:txBody>
      </p:sp>
      <p:pic>
        <p:nvPicPr>
          <p:cNvPr id="539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6161" y="1570305"/>
            <a:ext cx="5636411" cy="2579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58;p84" descr="Google Shape;558;p8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Google Shape;560;p84"/>
          <p:cNvSpPr txBox="1"/>
          <p:nvPr/>
        </p:nvSpPr>
        <p:spPr>
          <a:xfrm>
            <a:off x="520612" y="489991"/>
            <a:ext cx="46268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</a:t>
            </a:r>
            <a:r>
              <a:t>必备技能 </a:t>
            </a:r>
            <a:r>
              <a:t>——</a:t>
            </a:r>
            <a:r>
              <a:t> </a:t>
            </a:r>
            <a:r>
              <a:t>单元测试</a:t>
            </a:r>
          </a:p>
        </p:txBody>
      </p:sp>
      <p:sp>
        <p:nvSpPr>
          <p:cNvPr id="543" name="Google Shape;575;p86"/>
          <p:cNvSpPr txBox="1"/>
          <p:nvPr/>
        </p:nvSpPr>
        <p:spPr>
          <a:xfrm>
            <a:off x="518424" y="2294760"/>
            <a:ext cx="7852800" cy="11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测试官方文档：</a:t>
            </a:r>
          </a:p>
          <a:p>
            <a:pPr indent="76200" algn="ctr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https://developer.android.com/training/testing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104;p26" descr="Google Shape;104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Google Shape;105;p26"/>
          <p:cNvSpPr txBox="1"/>
          <p:nvPr/>
        </p:nvSpPr>
        <p:spPr>
          <a:xfrm>
            <a:off x="407200" y="2094531"/>
            <a:ext cx="5258700" cy="5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36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</a:t>
            </a:r>
            <a:r>
              <a:t>Dev Intro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74;p86" descr="Google Shape;574;p8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Google Shape;575;p86"/>
          <p:cNvSpPr txBox="1"/>
          <p:nvPr/>
        </p:nvSpPr>
        <p:spPr>
          <a:xfrm>
            <a:off x="518424" y="1125074"/>
            <a:ext cx="7852800" cy="3685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300"/>
              <a:buFont typeface="Arial"/>
              <a:buChar char="❏"/>
              <a:defRPr sz="2300">
                <a:solidFill>
                  <a:srgbClr val="3A5BAE"/>
                </a:solidFill>
              </a:defRPr>
            </a:pPr>
            <a:r>
              <a:t>git clone &lt;url&gt; 克隆一个仓库项目到本地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300"/>
              <a:buFont typeface="Arial"/>
              <a:buChar char="❏"/>
              <a:defRPr sz="2300">
                <a:solidFill>
                  <a:srgbClr val="3A5BAE"/>
                </a:solidFill>
              </a:defRPr>
            </a:pPr>
            <a:r>
              <a:t>git pull 从仓库更新代码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300"/>
              <a:buFont typeface="Arial"/>
              <a:buChar char="❏"/>
              <a:defRPr sz="2300">
                <a:solidFill>
                  <a:srgbClr val="3A5BAE"/>
                </a:solidFill>
              </a:defRPr>
            </a:pPr>
            <a:r>
              <a:t>git checkout &lt;branch name&gt; 切换分支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300"/>
              <a:buFont typeface="Arial"/>
              <a:buChar char="❏"/>
              <a:defRPr sz="2300">
                <a:solidFill>
                  <a:srgbClr val="3A5BAE"/>
                </a:solidFill>
              </a:defRPr>
            </a:pPr>
            <a:r>
              <a:t>git add &lt;filename&gt; 添加文件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300"/>
              <a:buFont typeface="Arial"/>
              <a:buChar char="❏"/>
              <a:defRPr sz="2300">
                <a:solidFill>
                  <a:srgbClr val="3A5BAE"/>
                </a:solidFill>
              </a:defRPr>
            </a:pPr>
            <a:r>
              <a:t>git commit 创建提交纪录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300"/>
              <a:buFont typeface="Arial"/>
              <a:buChar char="❏"/>
              <a:defRPr sz="2300">
                <a:solidFill>
                  <a:srgbClr val="3A5BAE"/>
                </a:solidFill>
              </a:defRPr>
            </a:pPr>
            <a:r>
              <a:t>git push origin &lt;remote branch&gt; 推送提交纪录到仓库</a:t>
            </a:r>
          </a:p>
        </p:txBody>
      </p:sp>
      <p:sp>
        <p:nvSpPr>
          <p:cNvPr id="547" name="Google Shape;576;p86"/>
          <p:cNvSpPr txBox="1"/>
          <p:nvPr/>
        </p:nvSpPr>
        <p:spPr>
          <a:xfrm>
            <a:off x="520611" y="493657"/>
            <a:ext cx="393758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</a:t>
            </a:r>
            <a:r>
              <a:t>必备技能 </a:t>
            </a:r>
            <a:r>
              <a:t>——</a:t>
            </a:r>
            <a:r>
              <a:t> git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74;p86" descr="Google Shape;574;p8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Google Shape;575;p86"/>
          <p:cNvSpPr txBox="1"/>
          <p:nvPr/>
        </p:nvSpPr>
        <p:spPr>
          <a:xfrm>
            <a:off x="518424" y="2344878"/>
            <a:ext cx="7852800" cy="1056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indent="76200" algn="ctr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git</a:t>
            </a:r>
            <a:r>
              <a:t> </a:t>
            </a:r>
            <a:r>
              <a:t>cookbook: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https://git.seveas.net/</a:t>
            </a:r>
          </a:p>
          <a:p>
            <a:pPr indent="76200" algn="ctr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git official doc: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https://git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-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scm.com/book/zh/v2</a:t>
            </a:r>
          </a:p>
        </p:txBody>
      </p:sp>
      <p:sp>
        <p:nvSpPr>
          <p:cNvPr id="551" name="Google Shape;576;p86"/>
          <p:cNvSpPr txBox="1"/>
          <p:nvPr/>
        </p:nvSpPr>
        <p:spPr>
          <a:xfrm>
            <a:off x="520611" y="493657"/>
            <a:ext cx="393758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</a:t>
            </a:r>
            <a:r>
              <a:t>必备技能 </a:t>
            </a:r>
            <a:r>
              <a:t>——</a:t>
            </a:r>
            <a:r>
              <a:t> git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351;p57" descr="Google Shape;351;p5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Google Shape;352;p57"/>
          <p:cNvSpPr txBox="1"/>
          <p:nvPr/>
        </p:nvSpPr>
        <p:spPr>
          <a:xfrm>
            <a:off x="645265" y="1921879"/>
            <a:ext cx="546276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App </a:t>
            </a:r>
            <a:r>
              <a:t>简介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357;p58" descr="Google Shape;357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Google Shape;358;p58"/>
          <p:cNvSpPr txBox="1"/>
          <p:nvPr/>
        </p:nvSpPr>
        <p:spPr>
          <a:xfrm>
            <a:off x="520612" y="1121882"/>
            <a:ext cx="7867840" cy="2434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APP </a:t>
            </a:r>
            <a:r>
              <a:t>市场的应用千千万，每一个 </a:t>
            </a:r>
            <a:r>
              <a:t>app </a:t>
            </a:r>
            <a:r>
              <a:t>要有一个唯一的标示：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            app id </a:t>
            </a:r>
            <a:r>
              <a:t>= 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application id</a:t>
            </a:r>
            <a:r>
              <a:t> </a:t>
            </a:r>
            <a:r>
              <a:t>+ 开发者签名</a:t>
            </a:r>
          </a:p>
        </p:txBody>
      </p:sp>
      <p:sp>
        <p:nvSpPr>
          <p:cNvPr id="558" name="Google Shape;359;p58"/>
          <p:cNvSpPr txBox="1"/>
          <p:nvPr/>
        </p:nvSpPr>
        <p:spPr>
          <a:xfrm>
            <a:off x="520611" y="493657"/>
            <a:ext cx="58220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App</a:t>
            </a:r>
            <a:r>
              <a:t> 简介——</a:t>
            </a:r>
            <a:r>
              <a:t>app </a:t>
            </a:r>
            <a:r>
              <a:t>的身份证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357;p58" descr="Google Shape;357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Google Shape;358;p58"/>
          <p:cNvSpPr txBox="1"/>
          <p:nvPr/>
        </p:nvSpPr>
        <p:spPr>
          <a:xfrm>
            <a:off x="520612" y="1121882"/>
            <a:ext cx="7867840" cy="2962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和</a:t>
            </a:r>
            <a:r>
              <a:t> java </a:t>
            </a:r>
            <a:r>
              <a:t>的</a:t>
            </a:r>
            <a:r>
              <a:t> package </a:t>
            </a:r>
            <a:r>
              <a:t>名称类似，</a:t>
            </a:r>
            <a:r>
              <a:t>app </a:t>
            </a:r>
            <a:r>
              <a:t>的 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application id</a:t>
            </a:r>
            <a:r>
              <a:t> </a:t>
            </a:r>
            <a:r>
              <a:t>是表明这个 </a:t>
            </a:r>
            <a:r>
              <a:t>app </a:t>
            </a:r>
            <a:r>
              <a:t>在开发组织下的表示，通常为开发组织的域名倒排，例如：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             com.bytedance.android.exampleapp</a:t>
            </a:r>
          </a:p>
        </p:txBody>
      </p:sp>
      <p:sp>
        <p:nvSpPr>
          <p:cNvPr id="562" name="Google Shape;359;p58"/>
          <p:cNvSpPr txBox="1"/>
          <p:nvPr/>
        </p:nvSpPr>
        <p:spPr>
          <a:xfrm>
            <a:off x="520611" y="493657"/>
            <a:ext cx="58220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App</a:t>
            </a:r>
            <a:r>
              <a:t> 简介—— </a:t>
            </a:r>
            <a:r>
              <a:t>application 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357;p58" descr="Google Shape;357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Google Shape;358;p58"/>
          <p:cNvSpPr txBox="1"/>
          <p:nvPr/>
        </p:nvSpPr>
        <p:spPr>
          <a:xfrm>
            <a:off x="520612" y="1121882"/>
            <a:ext cx="7867840" cy="169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App </a:t>
            </a:r>
            <a:r>
              <a:t>的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application id</a:t>
            </a:r>
            <a:r>
              <a:t> </a:t>
            </a:r>
            <a:r>
              <a:t>的声明在 </a:t>
            </a:r>
            <a:r>
              <a:t>build.gradle </a:t>
            </a:r>
            <a:r>
              <a:t>文件中：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</a:p>
        </p:txBody>
      </p:sp>
      <p:sp>
        <p:nvSpPr>
          <p:cNvPr id="566" name="Google Shape;359;p58"/>
          <p:cNvSpPr txBox="1"/>
          <p:nvPr/>
        </p:nvSpPr>
        <p:spPr>
          <a:xfrm>
            <a:off x="520611" y="493657"/>
            <a:ext cx="58220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App</a:t>
            </a:r>
            <a:r>
              <a:t> 简介—— </a:t>
            </a:r>
            <a:r>
              <a:t>application id</a:t>
            </a:r>
          </a:p>
        </p:txBody>
      </p:sp>
      <p:pic>
        <p:nvPicPr>
          <p:cNvPr id="567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5139" y="2192435"/>
            <a:ext cx="5631410" cy="1855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357;p58" descr="Google Shape;357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Google Shape;358;p58"/>
          <p:cNvSpPr txBox="1"/>
          <p:nvPr/>
        </p:nvSpPr>
        <p:spPr>
          <a:xfrm>
            <a:off x="520612" y="1121882"/>
            <a:ext cx="7867840" cy="371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你的 </a:t>
            </a:r>
            <a:r>
              <a:t>app</a:t>
            </a:r>
            <a:r>
              <a:t> 会上架到应用市场，为了保证安全，需要使用一个全球唯一的签名表示这个 </a:t>
            </a:r>
            <a:r>
              <a:t>app </a:t>
            </a:r>
            <a:r>
              <a:t>是由你开发并且维护的，开发者签名就是唯一表示开发者身份的。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每一个 </a:t>
            </a:r>
            <a:r>
              <a:t>app</a:t>
            </a:r>
            <a:r>
              <a:t> 构建完毕之后，都需要使用这个签名文件在你的 </a:t>
            </a:r>
            <a:r>
              <a:t>app </a:t>
            </a:r>
            <a:r>
              <a:t>上签署一下，表示这个是你的作品。</a:t>
            </a:r>
          </a:p>
        </p:txBody>
      </p:sp>
      <p:sp>
        <p:nvSpPr>
          <p:cNvPr id="571" name="Google Shape;359;p58"/>
          <p:cNvSpPr txBox="1"/>
          <p:nvPr/>
        </p:nvSpPr>
        <p:spPr>
          <a:xfrm>
            <a:off x="520611" y="493657"/>
            <a:ext cx="58220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App</a:t>
            </a:r>
            <a:r>
              <a:t> 简介—— 开发者签名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357;p58" descr="Google Shape;357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Google Shape;358;p58"/>
          <p:cNvSpPr txBox="1"/>
          <p:nvPr/>
        </p:nvSpPr>
        <p:spPr>
          <a:xfrm>
            <a:off x="520612" y="1121882"/>
            <a:ext cx="3321651" cy="179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让我们创造一个专属于自己的 </a:t>
            </a:r>
            <a:r>
              <a:t>app </a:t>
            </a:r>
            <a:r>
              <a:t>吧</a:t>
            </a:r>
          </a:p>
        </p:txBody>
      </p:sp>
      <p:sp>
        <p:nvSpPr>
          <p:cNvPr id="575" name="Google Shape;359;p58"/>
          <p:cNvSpPr txBox="1"/>
          <p:nvPr/>
        </p:nvSpPr>
        <p:spPr>
          <a:xfrm>
            <a:off x="520611" y="493657"/>
            <a:ext cx="58220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App</a:t>
            </a:r>
            <a:r>
              <a:t> 简介—— 开发者签名</a:t>
            </a:r>
          </a:p>
        </p:txBody>
      </p:sp>
      <p:pic>
        <p:nvPicPr>
          <p:cNvPr id="576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55543" y="1191541"/>
            <a:ext cx="2705717" cy="3365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357;p58" descr="Google Shape;357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Google Shape;359;p58"/>
          <p:cNvSpPr txBox="1"/>
          <p:nvPr/>
        </p:nvSpPr>
        <p:spPr>
          <a:xfrm>
            <a:off x="520611" y="493657"/>
            <a:ext cx="58220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App</a:t>
            </a:r>
            <a:r>
              <a:t> 简介—— 开发者签名</a:t>
            </a:r>
          </a:p>
        </p:txBody>
      </p:sp>
      <p:pic>
        <p:nvPicPr>
          <p:cNvPr id="580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068" y="1290531"/>
            <a:ext cx="4326213" cy="3035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357;p58" descr="Google Shape;357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Google Shape;359;p58"/>
          <p:cNvSpPr txBox="1"/>
          <p:nvPr/>
        </p:nvSpPr>
        <p:spPr>
          <a:xfrm>
            <a:off x="520611" y="493657"/>
            <a:ext cx="58220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App</a:t>
            </a:r>
            <a:r>
              <a:t> 简介—— 开发者签名</a:t>
            </a:r>
          </a:p>
        </p:txBody>
      </p:sp>
      <p:pic>
        <p:nvPicPr>
          <p:cNvPr id="584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4411" y="1275866"/>
            <a:ext cx="4678177" cy="3284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111;p27" descr="Google Shape;111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Google Shape;112;p27"/>
          <p:cNvSpPr txBox="1"/>
          <p:nvPr/>
        </p:nvSpPr>
        <p:spPr>
          <a:xfrm>
            <a:off x="518425" y="1125074"/>
            <a:ext cx="6948900" cy="3721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Android </a:t>
            </a:r>
            <a:r>
              <a:t>开发环境的搭建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熟悉 </a:t>
            </a:r>
            <a:r>
              <a:t>Android</a:t>
            </a:r>
            <a:r>
              <a:t> </a:t>
            </a:r>
            <a:r>
              <a:t>Studio</a:t>
            </a:r>
            <a:r>
              <a:t> 的界面和基本操作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能够将第一个 </a:t>
            </a:r>
            <a:r>
              <a:t>hello android app </a:t>
            </a:r>
            <a:r>
              <a:t>运行起来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针对 </a:t>
            </a:r>
            <a:r>
              <a:t>Android App </a:t>
            </a:r>
            <a:r>
              <a:t>进行基本的调试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了解 </a:t>
            </a:r>
            <a:r>
              <a:t>Android UT </a:t>
            </a:r>
            <a:r>
              <a:t>构建</a:t>
            </a:r>
          </a:p>
        </p:txBody>
      </p:sp>
      <p:sp>
        <p:nvSpPr>
          <p:cNvPr id="307" name="Google Shape;113;p27"/>
          <p:cNvSpPr txBox="1"/>
          <p:nvPr/>
        </p:nvSpPr>
        <p:spPr>
          <a:xfrm>
            <a:off x="520612" y="544985"/>
            <a:ext cx="35196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在这一讲，你将会学到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357;p58" descr="Google Shape;357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Google Shape;359;p58"/>
          <p:cNvSpPr txBox="1"/>
          <p:nvPr/>
        </p:nvSpPr>
        <p:spPr>
          <a:xfrm>
            <a:off x="520611" y="493657"/>
            <a:ext cx="58220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App</a:t>
            </a:r>
            <a:r>
              <a:t> 简介—— 开发者签名</a:t>
            </a:r>
          </a:p>
        </p:txBody>
      </p:sp>
      <p:pic>
        <p:nvPicPr>
          <p:cNvPr id="588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2402" y="1349191"/>
            <a:ext cx="4502195" cy="31310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357;p58" descr="Google Shape;357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Google Shape;359;p58"/>
          <p:cNvSpPr txBox="1"/>
          <p:nvPr/>
        </p:nvSpPr>
        <p:spPr>
          <a:xfrm>
            <a:off x="520611" y="493657"/>
            <a:ext cx="582205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App</a:t>
            </a:r>
            <a:r>
              <a:t> 简介—— 开发者签名</a:t>
            </a:r>
          </a:p>
        </p:txBody>
      </p:sp>
      <p:pic>
        <p:nvPicPr>
          <p:cNvPr id="592" name="图片 0" descr="图片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277" y="2020121"/>
            <a:ext cx="3490302" cy="1114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图片 1" descr="图片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16859" y="1543505"/>
            <a:ext cx="3314320" cy="2060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81;p87" descr="Google Shape;581;p8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Google Shape;582;p87"/>
          <p:cNvSpPr txBox="1"/>
          <p:nvPr/>
        </p:nvSpPr>
        <p:spPr>
          <a:xfrm>
            <a:off x="645600" y="2095793"/>
            <a:ext cx="7852800" cy="951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199" indent="-380999">
              <a:lnSpc>
                <a:spcPct val="150000"/>
              </a:lnSpc>
              <a:buClr>
                <a:srgbClr val="3A5BAE"/>
              </a:buClr>
              <a:buSzPts val="1700"/>
              <a:buFont typeface="Arial"/>
              <a:buChar char="❏"/>
              <a:defRPr sz="1700">
                <a:solidFill>
                  <a:srgbClr val="3A5BAE"/>
                </a:solidFill>
              </a:defRPr>
            </a:pPr>
            <a:r>
              <a:t>Google Android官方中文站点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https://developer.android.google.cn/</a:t>
            </a:r>
          </a:p>
          <a:p>
            <a:pPr marL="457199" indent="-380999">
              <a:lnSpc>
                <a:spcPct val="150000"/>
              </a:lnSpc>
              <a:buClr>
                <a:srgbClr val="3A5BAE"/>
              </a:buClr>
              <a:buSzPts val="1700"/>
              <a:buFont typeface="Arial"/>
              <a:buChar char="❏"/>
              <a:defRPr sz="1700">
                <a:solidFill>
                  <a:srgbClr val="3A5BAE"/>
                </a:solidFill>
              </a:defRPr>
            </a:pPr>
            <a:r>
              <a:t>Android API速查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https://developer.android.google.cn/reference/packages</a:t>
            </a:r>
            <a:r>
              <a:t> </a:t>
            </a:r>
          </a:p>
        </p:txBody>
      </p:sp>
      <p:sp>
        <p:nvSpPr>
          <p:cNvPr id="597" name="Google Shape;583;p87"/>
          <p:cNvSpPr txBox="1"/>
          <p:nvPr/>
        </p:nvSpPr>
        <p:spPr>
          <a:xfrm>
            <a:off x="518427" y="485100"/>
            <a:ext cx="29001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资料速查手册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602;p90" descr="Google Shape;602;p9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Google Shape;603;p90"/>
          <p:cNvSpPr txBox="1"/>
          <p:nvPr/>
        </p:nvSpPr>
        <p:spPr>
          <a:xfrm>
            <a:off x="1456772" y="2279931"/>
            <a:ext cx="2045806" cy="5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THANKS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118;p28" descr="Google Shape;118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Google Shape;119;p28"/>
          <p:cNvSpPr txBox="1"/>
          <p:nvPr/>
        </p:nvSpPr>
        <p:spPr>
          <a:xfrm>
            <a:off x="644525" y="1908125"/>
            <a:ext cx="478830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</a:t>
            </a:r>
            <a:r>
              <a:t>是什么？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Google Shape;125;p29"/>
          <p:cNvSpPr txBox="1"/>
          <p:nvPr/>
        </p:nvSpPr>
        <p:spPr>
          <a:xfrm>
            <a:off x="518425" y="1125074"/>
            <a:ext cx="6948900" cy="37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由 </a:t>
            </a:r>
            <a:r>
              <a:t>Google </a:t>
            </a:r>
            <a:r>
              <a:t>主导，社区驱动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开源的操作系统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基于</a:t>
            </a:r>
            <a:r>
              <a:t> </a:t>
            </a:r>
            <a:r>
              <a:t>linux</a:t>
            </a:r>
            <a:r>
              <a:t> </a:t>
            </a:r>
            <a:r>
              <a:t>内核 + 众多开源软件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全球市场份额最大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面向移动设备和使用场景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快速发展和不断演化</a:t>
            </a:r>
          </a:p>
        </p:txBody>
      </p:sp>
      <p:sp>
        <p:nvSpPr>
          <p:cNvPr id="314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</a:t>
            </a:r>
            <a:r>
              <a:t> </a:t>
            </a:r>
            <a:r>
              <a:t>是一个移动操作系统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ebwppDefTheme">
  <a:themeElements>
    <a:clrScheme name="webwppDef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webwppDef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webwppDef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ebwppDefTheme">
  <a:themeElements>
    <a:clrScheme name="webwppDef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webwppDef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webwppDef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